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49"/>
  </p:notesMasterIdLst>
  <p:sldIdLst>
    <p:sldId id="263" r:id="rId2"/>
    <p:sldId id="448" r:id="rId3"/>
    <p:sldId id="447" r:id="rId4"/>
    <p:sldId id="426" r:id="rId5"/>
    <p:sldId id="295" r:id="rId6"/>
    <p:sldId id="428" r:id="rId7"/>
    <p:sldId id="425" r:id="rId8"/>
    <p:sldId id="423" r:id="rId9"/>
    <p:sldId id="429" r:id="rId10"/>
    <p:sldId id="430" r:id="rId11"/>
    <p:sldId id="435" r:id="rId12"/>
    <p:sldId id="436" r:id="rId13"/>
    <p:sldId id="437" r:id="rId14"/>
    <p:sldId id="438" r:id="rId15"/>
    <p:sldId id="439" r:id="rId16"/>
    <p:sldId id="449" r:id="rId17"/>
    <p:sldId id="450" r:id="rId18"/>
    <p:sldId id="451" r:id="rId19"/>
    <p:sldId id="452" r:id="rId20"/>
    <p:sldId id="440" r:id="rId21"/>
    <p:sldId id="443" r:id="rId22"/>
    <p:sldId id="444" r:id="rId23"/>
    <p:sldId id="260" r:id="rId24"/>
    <p:sldId id="265" r:id="rId25"/>
    <p:sldId id="264" r:id="rId26"/>
    <p:sldId id="267" r:id="rId27"/>
    <p:sldId id="266" r:id="rId28"/>
    <p:sldId id="285" r:id="rId29"/>
    <p:sldId id="286" r:id="rId30"/>
    <p:sldId id="281" r:id="rId31"/>
    <p:sldId id="287" r:id="rId32"/>
    <p:sldId id="274" r:id="rId33"/>
    <p:sldId id="278" r:id="rId34"/>
    <p:sldId id="270" r:id="rId35"/>
    <p:sldId id="269" r:id="rId36"/>
    <p:sldId id="271" r:id="rId37"/>
    <p:sldId id="272" r:id="rId38"/>
    <p:sldId id="445" r:id="rId39"/>
    <p:sldId id="280" r:id="rId40"/>
    <p:sldId id="282" r:id="rId41"/>
    <p:sldId id="291" r:id="rId42"/>
    <p:sldId id="290" r:id="rId43"/>
    <p:sldId id="453" r:id="rId44"/>
    <p:sldId id="419" r:id="rId45"/>
    <p:sldId id="418" r:id="rId46"/>
    <p:sldId id="302" r:id="rId47"/>
    <p:sldId id="424" r:id="rId48"/>
  </p:sldIdLst>
  <p:sldSz cx="12192000" cy="6858000"/>
  <p:notesSz cx="7104063" cy="102346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D3B45"/>
    <a:srgbClr val="F2F2F2"/>
    <a:srgbClr val="14ABE3"/>
    <a:srgbClr val="31BEAF"/>
    <a:srgbClr val="8E58AC"/>
    <a:srgbClr val="FEBF0F"/>
    <a:srgbClr val="FE7A05"/>
    <a:srgbClr val="E04287"/>
    <a:srgbClr val="FD5590"/>
    <a:srgbClr val="FEBC0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4" autoAdjust="0"/>
    <p:restoredTop sz="91858" autoAdjust="0"/>
  </p:normalViewPr>
  <p:slideViewPr>
    <p:cSldViewPr snapToGrid="0">
      <p:cViewPr varScale="1">
        <p:scale>
          <a:sx n="150" d="100"/>
          <a:sy n="150" d="100"/>
        </p:scale>
        <p:origin x="624" y="13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16" d="100"/>
          <a:sy n="116" d="100"/>
        </p:scale>
        <p:origin x="4194" y="11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3992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/>
            </a:lvl1pPr>
          </a:lstStyle>
          <a:p>
            <a:fld id="{787D4F1F-66FD-444D-84B3-6D05D7FAE720}" type="datetimeFigureOut">
              <a:rPr lang="en-US" smtClean="0"/>
              <a:t>2/4/2020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75" tIns="49538" rIns="99075" bIns="49538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10407" y="4925407"/>
            <a:ext cx="5683250" cy="4029879"/>
          </a:xfrm>
          <a:prstGeom prst="rect">
            <a:avLst/>
          </a:prstGeom>
        </p:spPr>
        <p:txBody>
          <a:bodyPr vert="horz" lIns="99075" tIns="49538" rIns="99075" bIns="49538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3992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/>
            </a:lvl1pPr>
          </a:lstStyle>
          <a:p>
            <a:fld id="{D8F76071-EA02-4F1C-902F-F7CF6F8F57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4088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F76071-EA02-4F1C-902F-F7CF6F8F571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7450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F76071-EA02-4F1C-902F-F7CF6F8F5713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0624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F76071-EA02-4F1C-902F-F7CF6F8F5713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9416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/>
              <a:t>45</a:t>
            </a:fld>
            <a:endParaRPr lang="en-US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547747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" y="768350"/>
            <a:ext cx="6818313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5" name="Google Shape;405;p28:notes"/>
          <p:cNvSpPr txBox="1">
            <a:spLocks noGrp="1"/>
          </p:cNvSpPr>
          <p:nvPr>
            <p:ph type="body" idx="1"/>
          </p:nvPr>
        </p:nvSpPr>
        <p:spPr>
          <a:xfrm>
            <a:off x="710407" y="4861441"/>
            <a:ext cx="5683250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59" tIns="99059" rIns="99059" bIns="99059" anchor="t" anchorCtr="0">
            <a:noAutofit/>
          </a:bodyPr>
          <a:lstStyle/>
          <a:p>
            <a:pPr>
              <a:buSzPts val="1100"/>
            </a:pPr>
            <a:r>
              <a:rPr lang="en-US"/>
              <a:t>Universities teaching Julia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F76071-EA02-4F1C-902F-F7CF6F8F571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6692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F76071-EA02-4F1C-902F-F7CF6F8F571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9201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F76071-EA02-4F1C-902F-F7CF6F8F571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7973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F76071-EA02-4F1C-902F-F7CF6F8F571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0486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F76071-EA02-4F1C-902F-F7CF6F8F571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2765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F76071-EA02-4F1C-902F-F7CF6F8F571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4223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F76071-EA02-4F1C-902F-F7CF6F8F571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4641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F76071-EA02-4F1C-902F-F7CF6F8F571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9005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07E66-6533-4432-BFA1-46AC6CB019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1F373C-7510-4EF0-BF97-E77B789B55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106E2A-3AFE-4791-A07A-801770E3DC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BAAB2-D922-4597-B3EB-3C7429CF0811}" type="datetimeFigureOut">
              <a:rPr lang="en-US" smtClean="0"/>
              <a:t>2/4/2020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BCB398-DFA4-4559-B8DD-931292C574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6EC5A8-4270-4A03-BD4D-DC3BE27EC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192ED-5B20-4B8B-997C-E3A7A93F4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913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1318F3-F969-49F4-9331-9496DE9D6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CC6F87-ED7C-40A4-A176-84B6DEAC2B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372A1A-431B-466A-AF5E-0A69F03F00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BAAB2-D922-4597-B3EB-3C7429CF0811}" type="datetimeFigureOut">
              <a:rPr lang="en-US" smtClean="0"/>
              <a:t>2/4/2020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D6D09C-6B4F-4F63-8384-4250EDBF4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EB4AE3-EE0B-49E7-9512-A9EEF2DED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192ED-5B20-4B8B-997C-E3A7A93F4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1777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BD20F55-89A4-4D6C-ACF6-1A9B7EBA4CC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BB1A13-C59B-4B53-822B-CF0F7C0D6B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C53435-6F83-4CC4-9489-194A89C97B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BAAB2-D922-4597-B3EB-3C7429CF0811}" type="datetimeFigureOut">
              <a:rPr lang="en-US" smtClean="0"/>
              <a:t>2/4/2020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322C34-4C2B-4B90-8652-B2284446A6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5535B7-B587-4EBC-9B87-15E7A8E58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192ED-5B20-4B8B-997C-E3A7A93F4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0622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609585" lvl="0" indent="-457189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l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869273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8A1D9-0439-455B-BBCD-294B1FCC4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97B18E-C911-4541-97C8-D44364A383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479F11-8BFD-42DB-903B-9C7285F1EC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BAAB2-D922-4597-B3EB-3C7429CF0811}" type="datetimeFigureOut">
              <a:rPr lang="en-US" smtClean="0"/>
              <a:t>2/4/2020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33CA49-F22C-43E7-9E5E-27F2B81B2A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6A7093-0739-4301-87F1-9ADA5E879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192ED-5B20-4B8B-997C-E3A7A93F4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1628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DB939-2320-42B8-A807-6E52C1816A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792B3D-C5C2-4D2A-B2DD-D282D626FD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EA7677-59F1-42D9-B16F-570932CDEF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BAAB2-D922-4597-B3EB-3C7429CF0811}" type="datetimeFigureOut">
              <a:rPr lang="en-US" smtClean="0"/>
              <a:t>2/4/2020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B6CE1F-D94A-4410-99B0-EE0AFC147A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7386BA-1D6F-4492-9018-A30942CC1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192ED-5B20-4B8B-997C-E3A7A93F4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8189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F6F7A3-2091-4242-BC25-B0F81241C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00B231-43AC-4C21-9881-A890DA0357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60C3CA-10B5-4F3D-8F3F-ABC2B5333E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4D7519-ED07-496E-BFAA-E19EF81104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BAAB2-D922-4597-B3EB-3C7429CF0811}" type="datetimeFigureOut">
              <a:rPr lang="en-US" smtClean="0"/>
              <a:t>2/4/2020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B484BF-4DC0-408E-B0ED-EE15485DC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4D64D0-21CF-4BBD-99A6-E5670E7CEB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192ED-5B20-4B8B-997C-E3A7A93F4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0847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BC291E-FD84-4ECE-B724-215ECD7388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521293-7484-4C56-92C1-13009561A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B7EC71-5158-436A-8E98-67F5088180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1E4C7D5-0B0B-4DBA-8944-F4D7B96EE5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A02D257-2486-466D-A49F-F4EB941E273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52DFF17-ED77-4D39-884C-71F5EFEB5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BAAB2-D922-4597-B3EB-3C7429CF0811}" type="datetimeFigureOut">
              <a:rPr lang="en-US" smtClean="0"/>
              <a:t>2/4/2020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4E87E0B-2E2B-492C-8173-10D6F7E98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29E1F2-23BC-456C-88DE-CDB7995307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192ED-5B20-4B8B-997C-E3A7A93F4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03676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5A421-5C30-4C68-9F1C-F888DDC7F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A993D6B-2E70-4BE7-ACFA-AC738F031F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BAAB2-D922-4597-B3EB-3C7429CF0811}" type="datetimeFigureOut">
              <a:rPr lang="en-US" smtClean="0"/>
              <a:t>2/4/2020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6B866C-0CCB-4684-89E2-B3745E107D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DAD708-0D6F-4FCA-A5C1-6B495F27F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192ED-5B20-4B8B-997C-E3A7A93F4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8822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805BECC-321D-4754-94B9-F5721CB680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BAAB2-D922-4597-B3EB-3C7429CF0811}" type="datetimeFigureOut">
              <a:rPr lang="en-US" smtClean="0"/>
              <a:t>2/4/2020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E4A91F-34FA-4F0A-A708-0F09FAC22A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662C9C-8E40-4F4E-8459-44AC3AF2B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192ED-5B20-4B8B-997C-E3A7A93F4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0112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57603-5399-48B2-A39C-576C4A23A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E3DCB-A44F-4840-A9E4-EF5AE5AF47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B4F347-BBB0-4731-95CA-07B6A434E6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0C8494-FCC0-4277-871E-88F43AFF21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BAAB2-D922-4597-B3EB-3C7429CF0811}" type="datetimeFigureOut">
              <a:rPr lang="en-US" smtClean="0"/>
              <a:t>2/4/2020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36B833-FDE8-4A52-82B5-DB189F27C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70AAEE-2E13-4CE7-B7BF-5A733F23A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192ED-5B20-4B8B-997C-E3A7A93F4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7504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AC348D-2AFC-40AD-B77D-71099DB8A6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A117207-0A74-493F-9FF0-E5E6F671D3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60CF4F-DFCC-4D77-B8EE-A37BAEF986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D099E6-B68C-4B7D-BE0A-1E94573F1F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BAAB2-D922-4597-B3EB-3C7429CF0811}" type="datetimeFigureOut">
              <a:rPr lang="en-US" smtClean="0"/>
              <a:t>2/4/2020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3A26FB-FA9A-4226-A6CA-4DE32C8905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830DEE-A196-4611-9004-95DF36847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192ED-5B20-4B8B-997C-E3A7A93F4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0459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3279A3B-29AD-455B-A279-2BB3FA997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661E97-23E3-4AE6-90E7-2A65A7EA5F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763A7E-6EDD-462D-B9CD-62F6F98B48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2BAAB2-D922-4597-B3EB-3C7429CF0811}" type="datetimeFigureOut">
              <a:rPr lang="en-US" smtClean="0"/>
              <a:t>2/4/2020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9B8817-C1B5-41E1-B739-7371D36402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2C74ED-9BD8-47A6-8765-1D6BC3DD6C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0192ED-5B20-4B8B-997C-E3A7A93F4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5603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12" Type="http://schemas.openxmlformats.org/officeDocument/2006/relationships/image" Target="../media/image9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svg"/><Relationship Id="rId11" Type="http://schemas.openxmlformats.org/officeDocument/2006/relationships/image" Target="../media/image8.png"/><Relationship Id="rId5" Type="http://schemas.openxmlformats.org/officeDocument/2006/relationships/image" Target="../media/image2.png"/><Relationship Id="rId10" Type="http://schemas.openxmlformats.org/officeDocument/2006/relationships/image" Target="../media/image7.svg"/><Relationship Id="rId4" Type="http://schemas.microsoft.com/office/2007/relationships/hdphoto" Target="../media/hdphoto1.wdp"/><Relationship Id="rId9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12" Type="http://schemas.openxmlformats.org/officeDocument/2006/relationships/image" Target="../media/image9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svg"/><Relationship Id="rId11" Type="http://schemas.openxmlformats.org/officeDocument/2006/relationships/image" Target="../media/image8.png"/><Relationship Id="rId5" Type="http://schemas.openxmlformats.org/officeDocument/2006/relationships/image" Target="../media/image2.png"/><Relationship Id="rId10" Type="http://schemas.openxmlformats.org/officeDocument/2006/relationships/image" Target="../media/image7.svg"/><Relationship Id="rId4" Type="http://schemas.microsoft.com/office/2007/relationships/hdphoto" Target="../media/hdphoto1.wdp"/><Relationship Id="rId9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12" Type="http://schemas.openxmlformats.org/officeDocument/2006/relationships/image" Target="../media/image9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svg"/><Relationship Id="rId11" Type="http://schemas.openxmlformats.org/officeDocument/2006/relationships/image" Target="../media/image8.png"/><Relationship Id="rId5" Type="http://schemas.openxmlformats.org/officeDocument/2006/relationships/image" Target="../media/image2.png"/><Relationship Id="rId10" Type="http://schemas.openxmlformats.org/officeDocument/2006/relationships/image" Target="../media/image7.svg"/><Relationship Id="rId4" Type="http://schemas.microsoft.com/office/2007/relationships/hdphoto" Target="../media/hdphoto1.wdp"/><Relationship Id="rId9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12" Type="http://schemas.openxmlformats.org/officeDocument/2006/relationships/image" Target="../media/image9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svg"/><Relationship Id="rId11" Type="http://schemas.openxmlformats.org/officeDocument/2006/relationships/image" Target="../media/image8.png"/><Relationship Id="rId5" Type="http://schemas.openxmlformats.org/officeDocument/2006/relationships/image" Target="../media/image2.png"/><Relationship Id="rId10" Type="http://schemas.openxmlformats.org/officeDocument/2006/relationships/image" Target="../media/image7.svg"/><Relationship Id="rId4" Type="http://schemas.microsoft.com/office/2007/relationships/hdphoto" Target="../media/hdphoto1.wdp"/><Relationship Id="rId9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12" Type="http://schemas.openxmlformats.org/officeDocument/2006/relationships/image" Target="../media/image9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svg"/><Relationship Id="rId11" Type="http://schemas.openxmlformats.org/officeDocument/2006/relationships/image" Target="../media/image8.png"/><Relationship Id="rId5" Type="http://schemas.openxmlformats.org/officeDocument/2006/relationships/image" Target="../media/image2.png"/><Relationship Id="rId10" Type="http://schemas.openxmlformats.org/officeDocument/2006/relationships/image" Target="../media/image7.svg"/><Relationship Id="rId4" Type="http://schemas.microsoft.com/office/2007/relationships/hdphoto" Target="../media/hdphoto1.wdp"/><Relationship Id="rId9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12" Type="http://schemas.openxmlformats.org/officeDocument/2006/relationships/image" Target="../media/image9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svg"/><Relationship Id="rId11" Type="http://schemas.openxmlformats.org/officeDocument/2006/relationships/image" Target="../media/image8.png"/><Relationship Id="rId5" Type="http://schemas.openxmlformats.org/officeDocument/2006/relationships/image" Target="../media/image2.png"/><Relationship Id="rId10" Type="http://schemas.openxmlformats.org/officeDocument/2006/relationships/image" Target="../media/image7.svg"/><Relationship Id="rId4" Type="http://schemas.microsoft.com/office/2007/relationships/hdphoto" Target="../media/hdphoto1.wdp"/><Relationship Id="rId9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12" Type="http://schemas.openxmlformats.org/officeDocument/2006/relationships/image" Target="../media/image9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svg"/><Relationship Id="rId11" Type="http://schemas.openxmlformats.org/officeDocument/2006/relationships/image" Target="../media/image8.png"/><Relationship Id="rId5" Type="http://schemas.openxmlformats.org/officeDocument/2006/relationships/image" Target="../media/image2.png"/><Relationship Id="rId10" Type="http://schemas.openxmlformats.org/officeDocument/2006/relationships/image" Target="../media/image7.svg"/><Relationship Id="rId4" Type="http://schemas.microsoft.com/office/2007/relationships/hdphoto" Target="../media/hdphoto1.wdp"/><Relationship Id="rId9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svg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7.png"/><Relationship Id="rId7" Type="http://schemas.openxmlformats.org/officeDocument/2006/relationships/image" Target="../media/image3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7.png"/><Relationship Id="rId7" Type="http://schemas.openxmlformats.org/officeDocument/2006/relationships/image" Target="../media/image3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7.png"/><Relationship Id="rId7" Type="http://schemas.openxmlformats.org/officeDocument/2006/relationships/image" Target="../media/image3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7.png"/><Relationship Id="rId7" Type="http://schemas.openxmlformats.org/officeDocument/2006/relationships/image" Target="../media/image3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7.png"/><Relationship Id="rId7" Type="http://schemas.openxmlformats.org/officeDocument/2006/relationships/image" Target="../media/image3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2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svg"/><Relationship Id="rId4" Type="http://schemas.openxmlformats.org/officeDocument/2006/relationships/image" Target="../media/image4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8.sv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hyperlink" Target="https://julialang.org/blog/2012/02/why-we-created-julia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1jN5wKvN-Uk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5.tiff"/><Relationship Id="rId4" Type="http://schemas.openxmlformats.org/officeDocument/2006/relationships/image" Target="../media/image54.jp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66.png"/><Relationship Id="rId18" Type="http://schemas.openxmlformats.org/officeDocument/2006/relationships/image" Target="../media/image71.png"/><Relationship Id="rId26" Type="http://schemas.openxmlformats.org/officeDocument/2006/relationships/image" Target="../media/image79.png"/><Relationship Id="rId3" Type="http://schemas.openxmlformats.org/officeDocument/2006/relationships/image" Target="../media/image56.png"/><Relationship Id="rId21" Type="http://schemas.openxmlformats.org/officeDocument/2006/relationships/image" Target="../media/image74.png"/><Relationship Id="rId7" Type="http://schemas.openxmlformats.org/officeDocument/2006/relationships/image" Target="../media/image60.png"/><Relationship Id="rId12" Type="http://schemas.openxmlformats.org/officeDocument/2006/relationships/image" Target="../media/image65.png"/><Relationship Id="rId17" Type="http://schemas.openxmlformats.org/officeDocument/2006/relationships/image" Target="../media/image70.png"/><Relationship Id="rId25" Type="http://schemas.openxmlformats.org/officeDocument/2006/relationships/image" Target="../media/image78.png"/><Relationship Id="rId33" Type="http://schemas.openxmlformats.org/officeDocument/2006/relationships/image" Target="../media/image86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69.png"/><Relationship Id="rId20" Type="http://schemas.openxmlformats.org/officeDocument/2006/relationships/image" Target="../media/image73.png"/><Relationship Id="rId29" Type="http://schemas.openxmlformats.org/officeDocument/2006/relationships/image" Target="../media/image8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9.png"/><Relationship Id="rId11" Type="http://schemas.openxmlformats.org/officeDocument/2006/relationships/image" Target="../media/image64.png"/><Relationship Id="rId24" Type="http://schemas.openxmlformats.org/officeDocument/2006/relationships/image" Target="../media/image77.png"/><Relationship Id="rId32" Type="http://schemas.openxmlformats.org/officeDocument/2006/relationships/image" Target="../media/image85.png"/><Relationship Id="rId5" Type="http://schemas.openxmlformats.org/officeDocument/2006/relationships/image" Target="../media/image58.png"/><Relationship Id="rId15" Type="http://schemas.openxmlformats.org/officeDocument/2006/relationships/image" Target="../media/image68.png"/><Relationship Id="rId23" Type="http://schemas.openxmlformats.org/officeDocument/2006/relationships/image" Target="../media/image76.png"/><Relationship Id="rId28" Type="http://schemas.openxmlformats.org/officeDocument/2006/relationships/image" Target="../media/image81.png"/><Relationship Id="rId10" Type="http://schemas.openxmlformats.org/officeDocument/2006/relationships/image" Target="../media/image63.png"/><Relationship Id="rId19" Type="http://schemas.openxmlformats.org/officeDocument/2006/relationships/image" Target="../media/image72.png"/><Relationship Id="rId31" Type="http://schemas.openxmlformats.org/officeDocument/2006/relationships/image" Target="../media/image84.png"/><Relationship Id="rId4" Type="http://schemas.openxmlformats.org/officeDocument/2006/relationships/image" Target="../media/image57.png"/><Relationship Id="rId9" Type="http://schemas.openxmlformats.org/officeDocument/2006/relationships/image" Target="../media/image62.png"/><Relationship Id="rId14" Type="http://schemas.openxmlformats.org/officeDocument/2006/relationships/image" Target="../media/image67.png"/><Relationship Id="rId22" Type="http://schemas.openxmlformats.org/officeDocument/2006/relationships/image" Target="../media/image75.png"/><Relationship Id="rId27" Type="http://schemas.openxmlformats.org/officeDocument/2006/relationships/image" Target="../media/image80.png"/><Relationship Id="rId30" Type="http://schemas.openxmlformats.org/officeDocument/2006/relationships/image" Target="../media/image83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07/relationships/hdphoto" Target="../media/hdphoto1.wdp"/><Relationship Id="rId7" Type="http://schemas.openxmlformats.org/officeDocument/2006/relationships/image" Target="../media/image5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svg"/><Relationship Id="rId5" Type="http://schemas.openxmlformats.org/officeDocument/2006/relationships/image" Target="../media/image3.sv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12" Type="http://schemas.openxmlformats.org/officeDocument/2006/relationships/image" Target="../media/image9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svg"/><Relationship Id="rId11" Type="http://schemas.openxmlformats.org/officeDocument/2006/relationships/image" Target="../media/image8.png"/><Relationship Id="rId5" Type="http://schemas.openxmlformats.org/officeDocument/2006/relationships/image" Target="../media/image2.png"/><Relationship Id="rId10" Type="http://schemas.openxmlformats.org/officeDocument/2006/relationships/image" Target="../media/image7.svg"/><Relationship Id="rId4" Type="http://schemas.microsoft.com/office/2007/relationships/hdphoto" Target="../media/hdphoto1.wdp"/><Relationship Id="rId9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>
            <a:extLst>
              <a:ext uri="{FF2B5EF4-FFF2-40B4-BE49-F238E27FC236}">
                <a16:creationId xmlns:a16="http://schemas.microsoft.com/office/drawing/2014/main" id="{7F30CABD-617D-43B4-AECC-275A624D9D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76"/>
            <a:ext cx="12192000" cy="7697806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B4A99291-F580-4D19-AA23-0D914DF6F4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42552"/>
            <a:ext cx="9144000" cy="2543175"/>
          </a:xfrm>
        </p:spPr>
        <p:txBody>
          <a:bodyPr/>
          <a:lstStyle/>
          <a:p>
            <a:r>
              <a:rPr lang="en-US" sz="3200">
                <a:solidFill>
                  <a:schemeClr val="bg1">
                    <a:lumMod val="95000"/>
                  </a:schemeClr>
                </a:solidFill>
              </a:rPr>
              <a:t>Julia 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Workshop</a:t>
            </a:r>
          </a:p>
          <a:p>
            <a:endParaRPr lang="en-US" dirty="0"/>
          </a:p>
          <a:p>
            <a:r>
              <a:rPr lang="en-US" sz="1800" dirty="0">
                <a:solidFill>
                  <a:schemeClr val="bg2">
                    <a:lumMod val="75000"/>
                  </a:schemeClr>
                </a:solidFill>
              </a:rPr>
              <a:t>Carsten Bauer @ University of Oulu, </a:t>
            </a:r>
            <a:r>
              <a:rPr lang="en-US" sz="1800" dirty="0" err="1">
                <a:solidFill>
                  <a:schemeClr val="bg2">
                    <a:lumMod val="75000"/>
                  </a:schemeClr>
                </a:solidFill>
              </a:rPr>
              <a:t>Finnland</a:t>
            </a:r>
            <a:r>
              <a:rPr lang="en-US" sz="1800" dirty="0">
                <a:solidFill>
                  <a:schemeClr val="bg2">
                    <a:lumMod val="75000"/>
                  </a:schemeClr>
                </a:solidFill>
              </a:rPr>
              <a:t>, February 2020</a:t>
            </a:r>
            <a:endParaRPr lang="en-US" sz="20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51BA85FA-042A-4660-BA93-D0BD927C40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42845" y="1501693"/>
            <a:ext cx="3506312" cy="219247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D3705D99-BE73-45DD-AA98-924817E3D90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576887" y="-989821"/>
            <a:ext cx="1400175" cy="752475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34FA6A0C-A090-4EB8-9CE0-9A93332171B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54180" y="5861827"/>
            <a:ext cx="1809750" cy="7239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4862561C-B6EE-41DD-9AD7-47BDF3C0B18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8890" y="5732517"/>
            <a:ext cx="3031488" cy="853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6980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>
            <a:extLst>
              <a:ext uri="{FF2B5EF4-FFF2-40B4-BE49-F238E27FC236}">
                <a16:creationId xmlns:a16="http://schemas.microsoft.com/office/drawing/2014/main" id="{7F30CABD-617D-43B4-AECC-275A624D9D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76"/>
            <a:ext cx="12192000" cy="7697806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B4A99291-F580-4D19-AA23-0D914DF6F4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42552"/>
            <a:ext cx="9144000" cy="2543175"/>
          </a:xfrm>
        </p:spPr>
        <p:txBody>
          <a:bodyPr/>
          <a:lstStyle/>
          <a:p>
            <a:r>
              <a:rPr lang="en-US" sz="3200">
                <a:solidFill>
                  <a:schemeClr val="bg1">
                    <a:lumMod val="95000"/>
                  </a:schemeClr>
                </a:solidFill>
              </a:rPr>
              <a:t>The Power of Language</a:t>
            </a:r>
          </a:p>
          <a:p>
            <a:r>
              <a:rPr lang="en-US" sz="3200">
                <a:solidFill>
                  <a:schemeClr val="bg1">
                    <a:lumMod val="95000"/>
                  </a:schemeClr>
                </a:solidFill>
              </a:rPr>
              <a:t>for Performance</a:t>
            </a:r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51BA85FA-042A-4660-BA93-D0BD927C40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42845" y="1501693"/>
            <a:ext cx="3506312" cy="219247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D3705D99-BE73-45DD-AA98-924817E3D90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576887" y="-989821"/>
            <a:ext cx="1400175" cy="752475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34FA6A0C-A090-4EB8-9CE0-9A93332171B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54180" y="5861827"/>
            <a:ext cx="1809750" cy="7239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4862561C-B6EE-41DD-9AD7-47BDF3C0B18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8890" y="5732517"/>
            <a:ext cx="3031488" cy="853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5132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>
            <a:extLst>
              <a:ext uri="{FF2B5EF4-FFF2-40B4-BE49-F238E27FC236}">
                <a16:creationId xmlns:a16="http://schemas.microsoft.com/office/drawing/2014/main" id="{7F30CABD-617D-43B4-AECC-275A624D9D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76"/>
            <a:ext cx="12192000" cy="7697806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B4A99291-F580-4D19-AA23-0D914DF6F4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42552"/>
            <a:ext cx="9144000" cy="2543175"/>
          </a:xfrm>
        </p:spPr>
        <p:txBody>
          <a:bodyPr/>
          <a:lstStyle/>
          <a:p>
            <a:r>
              <a:rPr lang="en-US" sz="3200">
                <a:solidFill>
                  <a:schemeClr val="bg1">
                    <a:lumMod val="95000"/>
                  </a:schemeClr>
                </a:solidFill>
              </a:rPr>
              <a:t>The Power of Language</a:t>
            </a:r>
          </a:p>
          <a:p>
            <a:r>
              <a:rPr lang="en-US" sz="3200">
                <a:solidFill>
                  <a:schemeClr val="bg1">
                    <a:lumMod val="95000"/>
                  </a:schemeClr>
                </a:solidFill>
              </a:rPr>
              <a:t>for Productivity</a:t>
            </a:r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51BA85FA-042A-4660-BA93-D0BD927C40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42845" y="1501693"/>
            <a:ext cx="3506312" cy="219247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D3705D99-BE73-45DD-AA98-924817E3D90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576887" y="-989821"/>
            <a:ext cx="1400175" cy="752475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34FA6A0C-A090-4EB8-9CE0-9A93332171B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54180" y="5861827"/>
            <a:ext cx="1809750" cy="7239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4862561C-B6EE-41DD-9AD7-47BDF3C0B18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8890" y="5732517"/>
            <a:ext cx="3031488" cy="853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4793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>
            <a:extLst>
              <a:ext uri="{FF2B5EF4-FFF2-40B4-BE49-F238E27FC236}">
                <a16:creationId xmlns:a16="http://schemas.microsoft.com/office/drawing/2014/main" id="{7F30CABD-617D-43B4-AECC-275A624D9D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76"/>
            <a:ext cx="12192000" cy="7697806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B4A99291-F580-4D19-AA23-0D914DF6F4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42552"/>
            <a:ext cx="9144000" cy="2543175"/>
          </a:xfrm>
        </p:spPr>
        <p:txBody>
          <a:bodyPr/>
          <a:lstStyle/>
          <a:p>
            <a:r>
              <a:rPr lang="en-US" sz="3200">
                <a:solidFill>
                  <a:schemeClr val="bg1">
                    <a:lumMod val="95000"/>
                  </a:schemeClr>
                </a:solidFill>
              </a:rPr>
              <a:t>The Power of Language</a:t>
            </a:r>
          </a:p>
          <a:p>
            <a:r>
              <a:rPr lang="en-US" sz="3200">
                <a:solidFill>
                  <a:schemeClr val="bg1">
                    <a:lumMod val="95000"/>
                  </a:schemeClr>
                </a:solidFill>
              </a:rPr>
              <a:t>for Abstraction</a:t>
            </a:r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51BA85FA-042A-4660-BA93-D0BD927C40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42845" y="1501693"/>
            <a:ext cx="3506312" cy="219247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D3705D99-BE73-45DD-AA98-924817E3D90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576887" y="-989821"/>
            <a:ext cx="1400175" cy="752475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34FA6A0C-A090-4EB8-9CE0-9A93332171B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54180" y="5861827"/>
            <a:ext cx="1809750" cy="7239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4862561C-B6EE-41DD-9AD7-47BDF3C0B18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8890" y="5732517"/>
            <a:ext cx="3031488" cy="853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1288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>
            <a:extLst>
              <a:ext uri="{FF2B5EF4-FFF2-40B4-BE49-F238E27FC236}">
                <a16:creationId xmlns:a16="http://schemas.microsoft.com/office/drawing/2014/main" id="{7F30CABD-617D-43B4-AECC-275A624D9D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76"/>
            <a:ext cx="12192000" cy="7697806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B4A99291-F580-4D19-AA23-0D914DF6F4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42552"/>
            <a:ext cx="9144000" cy="2543175"/>
          </a:xfrm>
        </p:spPr>
        <p:txBody>
          <a:bodyPr/>
          <a:lstStyle/>
          <a:p>
            <a:r>
              <a:rPr lang="en-US" sz="3200">
                <a:solidFill>
                  <a:schemeClr val="bg1">
                    <a:lumMod val="95000"/>
                  </a:schemeClr>
                </a:solidFill>
              </a:rPr>
              <a:t>The Power of Language</a:t>
            </a:r>
          </a:p>
          <a:p>
            <a:r>
              <a:rPr lang="en-US" sz="3200">
                <a:solidFill>
                  <a:schemeClr val="bg1">
                    <a:lumMod val="95000"/>
                  </a:schemeClr>
                </a:solidFill>
              </a:rPr>
              <a:t>for Community Building</a:t>
            </a:r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51BA85FA-042A-4660-BA93-D0BD927C40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42845" y="1501693"/>
            <a:ext cx="3506312" cy="219247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D3705D99-BE73-45DD-AA98-924817E3D90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576887" y="-989821"/>
            <a:ext cx="1400175" cy="752475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34FA6A0C-A090-4EB8-9CE0-9A93332171B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54180" y="5861827"/>
            <a:ext cx="1809750" cy="7239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4862561C-B6EE-41DD-9AD7-47BDF3C0B18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8890" y="5732517"/>
            <a:ext cx="3031488" cy="853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2757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>
            <a:extLst>
              <a:ext uri="{FF2B5EF4-FFF2-40B4-BE49-F238E27FC236}">
                <a16:creationId xmlns:a16="http://schemas.microsoft.com/office/drawing/2014/main" id="{7F30CABD-617D-43B4-AECC-275A624D9D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76"/>
            <a:ext cx="12192000" cy="7697806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B4A99291-F580-4D19-AA23-0D914DF6F4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42552"/>
            <a:ext cx="9144000" cy="2543175"/>
          </a:xfrm>
        </p:spPr>
        <p:txBody>
          <a:bodyPr/>
          <a:lstStyle/>
          <a:p>
            <a:r>
              <a:rPr lang="en-US" sz="3200">
                <a:solidFill>
                  <a:schemeClr val="bg1">
                    <a:lumMod val="95000"/>
                  </a:schemeClr>
                </a:solidFill>
              </a:rPr>
              <a:t>The Power of Language</a:t>
            </a:r>
          </a:p>
          <a:p>
            <a:r>
              <a:rPr lang="en-US" sz="3200">
                <a:solidFill>
                  <a:schemeClr val="bg1">
                    <a:lumMod val="95000"/>
                  </a:schemeClr>
                </a:solidFill>
              </a:rPr>
              <a:t>for Code Reuse</a:t>
            </a:r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51BA85FA-042A-4660-BA93-D0BD927C40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42845" y="1501693"/>
            <a:ext cx="3506312" cy="219247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D3705D99-BE73-45DD-AA98-924817E3D90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576887" y="-989821"/>
            <a:ext cx="1400175" cy="752475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34FA6A0C-A090-4EB8-9CE0-9A93332171B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54180" y="5861827"/>
            <a:ext cx="1809750" cy="7239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4862561C-B6EE-41DD-9AD7-47BDF3C0B18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8890" y="5732517"/>
            <a:ext cx="3031488" cy="853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5123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>
            <a:extLst>
              <a:ext uri="{FF2B5EF4-FFF2-40B4-BE49-F238E27FC236}">
                <a16:creationId xmlns:a16="http://schemas.microsoft.com/office/drawing/2014/main" id="{7F30CABD-617D-43B4-AECC-275A624D9D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76"/>
            <a:ext cx="12192000" cy="7697806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B4A99291-F580-4D19-AA23-0D914DF6F4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42552"/>
            <a:ext cx="9144000" cy="2543175"/>
          </a:xfrm>
        </p:spPr>
        <p:txBody>
          <a:bodyPr/>
          <a:lstStyle/>
          <a:p>
            <a:r>
              <a:rPr lang="en-US" sz="3200">
                <a:solidFill>
                  <a:schemeClr val="bg1">
                    <a:lumMod val="95000"/>
                  </a:schemeClr>
                </a:solidFill>
              </a:rPr>
              <a:t>The Power of Language</a:t>
            </a:r>
          </a:p>
          <a:p>
            <a:r>
              <a:rPr lang="en-US" sz="3200">
                <a:solidFill>
                  <a:schemeClr val="bg1">
                    <a:lumMod val="95000"/>
                  </a:schemeClr>
                </a:solidFill>
              </a:rPr>
              <a:t>for Scientific Computing</a:t>
            </a:r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51BA85FA-042A-4660-BA93-D0BD927C40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42845" y="1501693"/>
            <a:ext cx="3506312" cy="219247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D3705D99-BE73-45DD-AA98-924817E3D90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576887" y="-989821"/>
            <a:ext cx="1400175" cy="752475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34FA6A0C-A090-4EB8-9CE0-9A93332171B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54180" y="5861827"/>
            <a:ext cx="1809750" cy="7239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4862561C-B6EE-41DD-9AD7-47BDF3C0B18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8890" y="5732517"/>
            <a:ext cx="3031488" cy="853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8537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3B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1BDB9D47-5D2B-4E28-A332-490C38BEAF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64548" y="2366010"/>
            <a:ext cx="4360346" cy="2267380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171F2BC-6666-47E8-A47F-94BBCC4EFC11}"/>
              </a:ext>
            </a:extLst>
          </p:cNvPr>
          <p:cNvGraphicFramePr>
            <a:graphicFrameLocks noGrp="1"/>
          </p:cNvGraphicFramePr>
          <p:nvPr/>
        </p:nvGraphicFramePr>
        <p:xfrm>
          <a:off x="5281085" y="5253990"/>
          <a:ext cx="1629831" cy="426720"/>
        </p:xfrm>
        <a:graphic>
          <a:graphicData uri="http://schemas.openxmlformats.org/drawingml/2006/table">
            <a:tbl>
              <a:tblPr/>
              <a:tblGrid>
                <a:gridCol w="1629831">
                  <a:extLst>
                    <a:ext uri="{9D8B030D-6E8A-4147-A177-3AD203B41FA5}">
                      <a16:colId xmlns:a16="http://schemas.microsoft.com/office/drawing/2014/main" val="220352808"/>
                    </a:ext>
                  </a:extLst>
                </a:gridCol>
              </a:tblGrid>
              <a:tr h="255961">
                <a:tc>
                  <a:txBody>
                    <a:bodyPr/>
                    <a:lstStyle/>
                    <a:p>
                      <a:r>
                        <a:rPr lang="en-US" sz="2800" i="0">
                          <a:solidFill>
                            <a:srgbClr val="B7FA34"/>
                          </a:solidFill>
                          <a:effectLst/>
                          <a:latin typeface="Inconsolata" panose="020B0609030003000000" pitchFamily="49" charset="0"/>
                        </a:rPr>
                        <a:t>vander</a:t>
                      </a:r>
                      <a:r>
                        <a:rPr lang="en-US" sz="28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(</a:t>
                      </a:r>
                      <a:r>
                        <a:rPr lang="en-US" sz="2800" i="0">
                          <a:solidFill>
                            <a:srgbClr val="FD971F"/>
                          </a:solidFill>
                          <a:effectLst/>
                          <a:latin typeface="Inconsolata" panose="020B0609030003000000" pitchFamily="49" charset="0"/>
                        </a:rPr>
                        <a:t>x</a:t>
                      </a:r>
                      <a:r>
                        <a:rPr lang="en-US" sz="2800" i="0">
                          <a:solidFill>
                            <a:schemeClr val="bg1"/>
                          </a:solidFill>
                          <a:effectLst/>
                          <a:latin typeface="Inconsolata" panose="020B0609030003000000" pitchFamily="49" charset="0"/>
                        </a:rPr>
                        <a:t>)</a:t>
                      </a:r>
                      <a:endParaRPr lang="en-US" sz="2800">
                        <a:solidFill>
                          <a:schemeClr val="bg1"/>
                        </a:solidFill>
                        <a:effectLst/>
                        <a:latin typeface="Inconsolata" panose="020B0609030003000000" pitchFamily="49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9612725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BA5879D-55DF-4BA3-B461-9E59C394C8F6}"/>
              </a:ext>
            </a:extLst>
          </p:cNvPr>
          <p:cNvSpPr txBox="1"/>
          <p:nvPr/>
        </p:nvSpPr>
        <p:spPr>
          <a:xfrm>
            <a:off x="4459623" y="1509415"/>
            <a:ext cx="32727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chemeClr val="bg1"/>
                </a:solidFill>
              </a:rPr>
              <a:t>Vandermonde matrix</a:t>
            </a:r>
          </a:p>
        </p:txBody>
      </p:sp>
    </p:spTree>
    <p:extLst>
      <p:ext uri="{BB962C8B-B14F-4D97-AF65-F5344CB8AC3E}">
        <p14:creationId xmlns:p14="http://schemas.microsoft.com/office/powerpoint/2010/main" val="697482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3B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171F2BC-6666-47E8-A47F-94BBCC4EFC11}"/>
              </a:ext>
            </a:extLst>
          </p:cNvPr>
          <p:cNvGraphicFramePr>
            <a:graphicFrameLocks noGrp="1"/>
          </p:cNvGraphicFramePr>
          <p:nvPr/>
        </p:nvGraphicFramePr>
        <p:xfrm>
          <a:off x="4742393" y="3002280"/>
          <a:ext cx="2707215" cy="426720"/>
        </p:xfrm>
        <a:graphic>
          <a:graphicData uri="http://schemas.openxmlformats.org/drawingml/2006/table">
            <a:tbl>
              <a:tblPr/>
              <a:tblGrid>
                <a:gridCol w="2707215">
                  <a:extLst>
                    <a:ext uri="{9D8B030D-6E8A-4147-A177-3AD203B41FA5}">
                      <a16:colId xmlns:a16="http://schemas.microsoft.com/office/drawing/2014/main" val="220352808"/>
                    </a:ext>
                  </a:extLst>
                </a:gridCol>
              </a:tblGrid>
              <a:tr h="255961">
                <a:tc>
                  <a:txBody>
                    <a:bodyPr/>
                    <a:lstStyle/>
                    <a:p>
                      <a:r>
                        <a:rPr lang="en-US" sz="2800" i="0">
                          <a:solidFill>
                            <a:srgbClr val="00D6FF"/>
                          </a:solidFill>
                          <a:effectLst/>
                          <a:latin typeface="Inconsolata" panose="020B0609030003000000" pitchFamily="49" charset="0"/>
                        </a:rPr>
                        <a:t>numpy.</a:t>
                      </a:r>
                      <a:r>
                        <a:rPr lang="en-US" sz="2800" i="0">
                          <a:solidFill>
                            <a:srgbClr val="B7FA34"/>
                          </a:solidFill>
                          <a:effectLst/>
                          <a:latin typeface="Inconsolata" panose="020B0609030003000000" pitchFamily="49" charset="0"/>
                        </a:rPr>
                        <a:t>vander</a:t>
                      </a:r>
                      <a:r>
                        <a:rPr lang="en-US" sz="28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(</a:t>
                      </a:r>
                      <a:r>
                        <a:rPr lang="en-US" sz="2800" i="0">
                          <a:solidFill>
                            <a:srgbClr val="FD971F"/>
                          </a:solidFill>
                          <a:effectLst/>
                          <a:latin typeface="Inconsolata" panose="020B0609030003000000" pitchFamily="49" charset="0"/>
                        </a:rPr>
                        <a:t>x</a:t>
                      </a:r>
                      <a:r>
                        <a:rPr lang="en-US" sz="2800" i="0">
                          <a:solidFill>
                            <a:schemeClr val="bg1"/>
                          </a:solidFill>
                          <a:effectLst/>
                          <a:latin typeface="Inconsolata" panose="020B0609030003000000" pitchFamily="49" charset="0"/>
                        </a:rPr>
                        <a:t>)</a:t>
                      </a:r>
                      <a:endParaRPr lang="en-US" sz="2800">
                        <a:solidFill>
                          <a:schemeClr val="bg1"/>
                        </a:solidFill>
                        <a:effectLst/>
                        <a:latin typeface="Inconsolata" panose="020B0609030003000000" pitchFamily="49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96127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396445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3B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2F8C1466-B80C-402B-A3D6-8906F4ED79D0}"/>
              </a:ext>
            </a:extLst>
          </p:cNvPr>
          <p:cNvGraphicFramePr>
            <a:graphicFrameLocks noGrp="1"/>
          </p:cNvGraphicFramePr>
          <p:nvPr/>
        </p:nvGraphicFramePr>
        <p:xfrm>
          <a:off x="424520" y="580034"/>
          <a:ext cx="5534770" cy="3027071"/>
        </p:xfrm>
        <a:graphic>
          <a:graphicData uri="http://schemas.openxmlformats.org/drawingml/2006/table">
            <a:tbl>
              <a:tblPr/>
              <a:tblGrid>
                <a:gridCol w="5534770">
                  <a:extLst>
                    <a:ext uri="{9D8B030D-6E8A-4147-A177-3AD203B41FA5}">
                      <a16:colId xmlns:a16="http://schemas.microsoft.com/office/drawing/2014/main" val="220352808"/>
                    </a:ext>
                  </a:extLst>
                </a:gridCol>
              </a:tblGrid>
              <a:tr h="178063">
                <a:tc>
                  <a:txBody>
                    <a:bodyPr/>
                    <a:lstStyle/>
                    <a:p>
                      <a:r>
                        <a:rPr lang="en-US" sz="1100" i="0">
                          <a:solidFill>
                            <a:srgbClr val="00D6FF"/>
                          </a:solidFill>
                          <a:effectLst/>
                          <a:latin typeface="Inconsolata" panose="020B0609030003000000" pitchFamily="49" charset="0"/>
                        </a:rPr>
                        <a:t>def</a:t>
                      </a:r>
                      <a:r>
                        <a:rPr lang="en-US" sz="11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1100" i="0">
                          <a:solidFill>
                            <a:srgbClr val="B7FA34"/>
                          </a:solidFill>
                          <a:effectLst/>
                          <a:latin typeface="Inconsolata" panose="020B0609030003000000" pitchFamily="49" charset="0"/>
                        </a:rPr>
                        <a:t>vander</a:t>
                      </a:r>
                      <a:r>
                        <a:rPr lang="en-US" sz="11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(</a:t>
                      </a:r>
                      <a:r>
                        <a:rPr lang="en-US" sz="1100" i="0">
                          <a:solidFill>
                            <a:srgbClr val="FD971F"/>
                          </a:solidFill>
                          <a:effectLst/>
                          <a:latin typeface="Inconsolata" panose="020B0609030003000000" pitchFamily="49" charset="0"/>
                        </a:rPr>
                        <a:t>x</a:t>
                      </a:r>
                      <a:r>
                        <a:rPr lang="en-US" sz="11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, </a:t>
                      </a:r>
                      <a:r>
                        <a:rPr lang="en-US" sz="1100" i="0">
                          <a:solidFill>
                            <a:srgbClr val="FD971F"/>
                          </a:solidFill>
                          <a:effectLst/>
                          <a:latin typeface="Inconsolata" panose="020B0609030003000000" pitchFamily="49" charset="0"/>
                        </a:rPr>
                        <a:t>N</a:t>
                      </a:r>
                      <a:r>
                        <a:rPr lang="en-US" sz="11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=</a:t>
                      </a:r>
                      <a:r>
                        <a:rPr lang="en-US" sz="11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None</a:t>
                      </a:r>
                      <a:r>
                        <a:rPr lang="en-US" sz="11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, </a:t>
                      </a:r>
                      <a:r>
                        <a:rPr lang="en-US" sz="1100" i="0">
                          <a:solidFill>
                            <a:srgbClr val="FD971F"/>
                          </a:solidFill>
                          <a:effectLst/>
                          <a:latin typeface="Inconsolata" panose="020B0609030003000000" pitchFamily="49" charset="0"/>
                        </a:rPr>
                        <a:t>increasing</a:t>
                      </a:r>
                      <a:r>
                        <a:rPr lang="en-US" sz="11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=</a:t>
                      </a:r>
                      <a:r>
                        <a:rPr lang="en-US" sz="11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False</a:t>
                      </a:r>
                      <a:r>
                        <a:rPr lang="en-US" sz="11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):</a:t>
                      </a:r>
                      <a:r>
                        <a:rPr lang="en-US" sz="11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9612725"/>
                  </a:ext>
                </a:extLst>
              </a:tr>
              <a:tr h="178063">
                <a:tc>
                  <a:txBody>
                    <a:bodyPr/>
                    <a:lstStyle/>
                    <a:p>
                      <a:r>
                        <a:rPr lang="en-US" sz="11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 x </a:t>
                      </a:r>
                      <a:r>
                        <a:rPr lang="en-US" sz="11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=</a:t>
                      </a:r>
                      <a:r>
                        <a:rPr lang="en-US" sz="11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1100" i="0">
                          <a:solidFill>
                            <a:srgbClr val="FFFFFF"/>
                          </a:solidFill>
                          <a:effectLst/>
                          <a:latin typeface="Inconsolata" panose="020B0609030003000000" pitchFamily="49" charset="0"/>
                        </a:rPr>
                        <a:t>asarray</a:t>
                      </a:r>
                      <a:r>
                        <a:rPr lang="en-US" sz="11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(x)</a:t>
                      </a:r>
                      <a:r>
                        <a:rPr lang="en-US" sz="11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2203141"/>
                  </a:ext>
                </a:extLst>
              </a:tr>
              <a:tr h="178063">
                <a:tc>
                  <a:txBody>
                    <a:bodyPr/>
                    <a:lstStyle/>
                    <a:p>
                      <a:r>
                        <a:rPr lang="en-US" sz="11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 </a:t>
                      </a:r>
                      <a:r>
                        <a:rPr lang="en-US" sz="11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if</a:t>
                      </a:r>
                      <a:r>
                        <a:rPr lang="en-US" sz="11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x.ndim </a:t>
                      </a:r>
                      <a:r>
                        <a:rPr lang="en-US" sz="11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!=</a:t>
                      </a:r>
                      <a:r>
                        <a:rPr lang="en-US" sz="11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11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1</a:t>
                      </a:r>
                      <a:r>
                        <a:rPr lang="en-US" sz="11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:</a:t>
                      </a:r>
                      <a:r>
                        <a:rPr lang="en-US" sz="11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8953066"/>
                  </a:ext>
                </a:extLst>
              </a:tr>
              <a:tr h="178063">
                <a:tc>
                  <a:txBody>
                    <a:bodyPr/>
                    <a:lstStyle/>
                    <a:p>
                      <a:r>
                        <a:rPr lang="en-US" sz="11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 </a:t>
                      </a:r>
                      <a:r>
                        <a:rPr lang="en-US" sz="11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raise</a:t>
                      </a:r>
                      <a:r>
                        <a:rPr lang="en-US" sz="11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1100" i="0">
                          <a:solidFill>
                            <a:srgbClr val="00D6FF"/>
                          </a:solidFill>
                          <a:effectLst/>
                          <a:latin typeface="Inconsolata" panose="020B0609030003000000" pitchFamily="49" charset="0"/>
                        </a:rPr>
                        <a:t>ValueError</a:t>
                      </a:r>
                      <a:r>
                        <a:rPr lang="en-US" sz="11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(</a:t>
                      </a:r>
                      <a:r>
                        <a:rPr lang="en-US" sz="1100" i="0">
                          <a:solidFill>
                            <a:srgbClr val="FFE500"/>
                          </a:solidFill>
                          <a:effectLst/>
                          <a:latin typeface="Inconsolata" panose="020B0609030003000000" pitchFamily="49" charset="0"/>
                        </a:rPr>
                        <a:t>"x must be a one-dimensional array or sequence."</a:t>
                      </a:r>
                      <a:r>
                        <a:rPr lang="en-US" sz="11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)</a:t>
                      </a:r>
                      <a:r>
                        <a:rPr lang="en-US" sz="11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959536"/>
                  </a:ext>
                </a:extLst>
              </a:tr>
              <a:tr h="178063">
                <a:tc>
                  <a:txBody>
                    <a:bodyPr/>
                    <a:lstStyle/>
                    <a:p>
                      <a:r>
                        <a:rPr lang="en-US" sz="11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 </a:t>
                      </a:r>
                      <a:r>
                        <a:rPr lang="en-US" sz="11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if</a:t>
                      </a:r>
                      <a:r>
                        <a:rPr lang="en-US" sz="11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N </a:t>
                      </a:r>
                      <a:r>
                        <a:rPr lang="en-US" sz="11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is</a:t>
                      </a:r>
                      <a:r>
                        <a:rPr lang="en-US" sz="11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11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None</a:t>
                      </a:r>
                      <a:r>
                        <a:rPr lang="en-US" sz="11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:</a:t>
                      </a:r>
                      <a:r>
                        <a:rPr lang="en-US" sz="11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4680190"/>
                  </a:ext>
                </a:extLst>
              </a:tr>
              <a:tr h="178063">
                <a:tc>
                  <a:txBody>
                    <a:bodyPr/>
                    <a:lstStyle/>
                    <a:p>
                      <a:r>
                        <a:rPr lang="en-US" sz="11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 N </a:t>
                      </a:r>
                      <a:r>
                        <a:rPr lang="en-US" sz="11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=</a:t>
                      </a:r>
                      <a:r>
                        <a:rPr lang="en-US" sz="11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1100" i="0">
                          <a:solidFill>
                            <a:srgbClr val="00D6FF"/>
                          </a:solidFill>
                          <a:effectLst/>
                          <a:latin typeface="Inconsolata" panose="020B0609030003000000" pitchFamily="49" charset="0"/>
                        </a:rPr>
                        <a:t>len</a:t>
                      </a:r>
                      <a:r>
                        <a:rPr lang="en-US" sz="11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(x)</a:t>
                      </a:r>
                      <a:r>
                        <a:rPr lang="en-US" sz="11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5425630"/>
                  </a:ext>
                </a:extLst>
              </a:tr>
              <a:tr h="178063">
                <a:tc>
                  <a:txBody>
                    <a:bodyPr/>
                    <a:lstStyle/>
                    <a:p>
                      <a:r>
                        <a:rPr lang="en-US" sz="11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</a:t>
                      </a:r>
                      <a:r>
                        <a:rPr lang="en-US" sz="11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3277689"/>
                  </a:ext>
                </a:extLst>
              </a:tr>
              <a:tr h="178063">
                <a:tc>
                  <a:txBody>
                    <a:bodyPr/>
                    <a:lstStyle/>
                    <a:p>
                      <a:r>
                        <a:rPr lang="en-US" sz="11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 v </a:t>
                      </a:r>
                      <a:r>
                        <a:rPr lang="en-US" sz="11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=</a:t>
                      </a:r>
                      <a:r>
                        <a:rPr lang="en-US" sz="11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1100" i="0">
                          <a:solidFill>
                            <a:srgbClr val="FFFFFF"/>
                          </a:solidFill>
                          <a:effectLst/>
                          <a:latin typeface="Inconsolata" panose="020B0609030003000000" pitchFamily="49" charset="0"/>
                        </a:rPr>
                        <a:t>empty</a:t>
                      </a:r>
                      <a:r>
                        <a:rPr lang="en-US" sz="11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((</a:t>
                      </a:r>
                      <a:r>
                        <a:rPr lang="en-US" sz="1100" i="0">
                          <a:solidFill>
                            <a:srgbClr val="00D6FF"/>
                          </a:solidFill>
                          <a:effectLst/>
                          <a:latin typeface="Inconsolata" panose="020B0609030003000000" pitchFamily="49" charset="0"/>
                        </a:rPr>
                        <a:t>len</a:t>
                      </a:r>
                      <a:r>
                        <a:rPr lang="en-US" sz="11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(x), N), </a:t>
                      </a:r>
                      <a:r>
                        <a:rPr lang="en-US" sz="1100" i="0">
                          <a:solidFill>
                            <a:srgbClr val="FD971F"/>
                          </a:solidFill>
                          <a:effectLst/>
                          <a:latin typeface="Inconsolata" panose="020B0609030003000000" pitchFamily="49" charset="0"/>
                        </a:rPr>
                        <a:t>dtype</a:t>
                      </a:r>
                      <a:r>
                        <a:rPr lang="en-US" sz="11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=</a:t>
                      </a:r>
                      <a:r>
                        <a:rPr lang="en-US" sz="1100" i="0">
                          <a:solidFill>
                            <a:srgbClr val="FFFFFF"/>
                          </a:solidFill>
                          <a:effectLst/>
                          <a:latin typeface="Inconsolata" panose="020B0609030003000000" pitchFamily="49" charset="0"/>
                        </a:rPr>
                        <a:t>promote_types</a:t>
                      </a:r>
                      <a:r>
                        <a:rPr lang="en-US" sz="11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(x.dtype, </a:t>
                      </a:r>
                      <a:r>
                        <a:rPr lang="en-US" sz="1100" i="0">
                          <a:solidFill>
                            <a:srgbClr val="00D6FF"/>
                          </a:solidFill>
                          <a:effectLst/>
                          <a:latin typeface="Inconsolata" panose="020B0609030003000000" pitchFamily="49" charset="0"/>
                        </a:rPr>
                        <a:t>int</a:t>
                      </a:r>
                      <a:r>
                        <a:rPr lang="en-US" sz="11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))</a:t>
                      </a:r>
                      <a:r>
                        <a:rPr lang="en-US" sz="11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7095822"/>
                  </a:ext>
                </a:extLst>
              </a:tr>
              <a:tr h="178063">
                <a:tc>
                  <a:txBody>
                    <a:bodyPr/>
                    <a:lstStyle/>
                    <a:p>
                      <a:r>
                        <a:rPr lang="en-US" sz="11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 tmp </a:t>
                      </a:r>
                      <a:r>
                        <a:rPr lang="en-US" sz="11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=</a:t>
                      </a:r>
                      <a:r>
                        <a:rPr lang="en-US" sz="11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v[:, ::</a:t>
                      </a:r>
                      <a:r>
                        <a:rPr lang="en-US" sz="11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-</a:t>
                      </a:r>
                      <a:r>
                        <a:rPr lang="en-US" sz="11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1</a:t>
                      </a:r>
                      <a:r>
                        <a:rPr lang="en-US" sz="11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] </a:t>
                      </a:r>
                      <a:r>
                        <a:rPr lang="en-US" sz="11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if</a:t>
                      </a:r>
                      <a:r>
                        <a:rPr lang="en-US" sz="11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11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not</a:t>
                      </a:r>
                      <a:r>
                        <a:rPr lang="en-US" sz="11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increasing </a:t>
                      </a:r>
                      <a:r>
                        <a:rPr lang="en-US" sz="11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else</a:t>
                      </a:r>
                      <a:r>
                        <a:rPr lang="en-US" sz="11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v</a:t>
                      </a:r>
                      <a:r>
                        <a:rPr lang="en-US" sz="11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606844"/>
                  </a:ext>
                </a:extLst>
              </a:tr>
              <a:tr h="178063">
                <a:tc>
                  <a:txBody>
                    <a:bodyPr/>
                    <a:lstStyle/>
                    <a:p>
                      <a:r>
                        <a:rPr lang="en-US" sz="11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</a:t>
                      </a:r>
                      <a:r>
                        <a:rPr lang="en-US" sz="11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2987787"/>
                  </a:ext>
                </a:extLst>
              </a:tr>
              <a:tr h="178063">
                <a:tc>
                  <a:txBody>
                    <a:bodyPr/>
                    <a:lstStyle/>
                    <a:p>
                      <a:r>
                        <a:rPr lang="en-US" sz="11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 </a:t>
                      </a:r>
                      <a:r>
                        <a:rPr lang="en-US" sz="11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if</a:t>
                      </a:r>
                      <a:r>
                        <a:rPr lang="en-US" sz="11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N </a:t>
                      </a:r>
                      <a:r>
                        <a:rPr lang="en-US" sz="11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&gt;</a:t>
                      </a:r>
                      <a:r>
                        <a:rPr lang="en-US" sz="11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11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0</a:t>
                      </a:r>
                      <a:r>
                        <a:rPr lang="en-US" sz="11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:</a:t>
                      </a:r>
                      <a:r>
                        <a:rPr lang="en-US" sz="11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4584456"/>
                  </a:ext>
                </a:extLst>
              </a:tr>
              <a:tr h="178063">
                <a:tc>
                  <a:txBody>
                    <a:bodyPr/>
                    <a:lstStyle/>
                    <a:p>
                      <a:r>
                        <a:rPr lang="en-US" sz="11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 tmp[:, </a:t>
                      </a:r>
                      <a:r>
                        <a:rPr lang="en-US" sz="11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0</a:t>
                      </a:r>
                      <a:r>
                        <a:rPr lang="en-US" sz="11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] </a:t>
                      </a:r>
                      <a:r>
                        <a:rPr lang="en-US" sz="11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=</a:t>
                      </a:r>
                      <a:r>
                        <a:rPr lang="en-US" sz="11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11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1</a:t>
                      </a:r>
                      <a:r>
                        <a:rPr lang="en-US" sz="11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7945277"/>
                  </a:ext>
                </a:extLst>
              </a:tr>
              <a:tr h="178063">
                <a:tc>
                  <a:txBody>
                    <a:bodyPr/>
                    <a:lstStyle/>
                    <a:p>
                      <a:r>
                        <a:rPr lang="en-US" sz="11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 </a:t>
                      </a:r>
                      <a:r>
                        <a:rPr lang="en-US" sz="11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if</a:t>
                      </a:r>
                      <a:r>
                        <a:rPr lang="en-US" sz="11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N </a:t>
                      </a:r>
                      <a:r>
                        <a:rPr lang="en-US" sz="11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&gt;</a:t>
                      </a:r>
                      <a:r>
                        <a:rPr lang="en-US" sz="11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11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1</a:t>
                      </a:r>
                      <a:r>
                        <a:rPr lang="en-US" sz="11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:</a:t>
                      </a:r>
                      <a:r>
                        <a:rPr lang="en-US" sz="11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9866282"/>
                  </a:ext>
                </a:extLst>
              </a:tr>
              <a:tr h="178063">
                <a:tc>
                  <a:txBody>
                    <a:bodyPr/>
                    <a:lstStyle/>
                    <a:p>
                      <a:r>
                        <a:rPr lang="en-US" sz="11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 tmp[:, </a:t>
                      </a:r>
                      <a:r>
                        <a:rPr lang="en-US" sz="11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1</a:t>
                      </a:r>
                      <a:r>
                        <a:rPr lang="en-US" sz="11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:] </a:t>
                      </a:r>
                      <a:r>
                        <a:rPr lang="en-US" sz="11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=</a:t>
                      </a:r>
                      <a:r>
                        <a:rPr lang="en-US" sz="11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x[:, </a:t>
                      </a:r>
                      <a:r>
                        <a:rPr lang="en-US" sz="11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None</a:t>
                      </a:r>
                      <a:r>
                        <a:rPr lang="en-US" sz="11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]</a:t>
                      </a:r>
                      <a:r>
                        <a:rPr lang="en-US" sz="11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3760409"/>
                  </a:ext>
                </a:extLst>
              </a:tr>
              <a:tr h="178063">
                <a:tc>
                  <a:txBody>
                    <a:bodyPr/>
                    <a:lstStyle/>
                    <a:p>
                      <a:r>
                        <a:rPr lang="en-US" sz="11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 multiply.</a:t>
                      </a:r>
                      <a:r>
                        <a:rPr lang="en-US" sz="1100" i="0">
                          <a:solidFill>
                            <a:srgbClr val="FFFFFF"/>
                          </a:solidFill>
                          <a:effectLst/>
                          <a:latin typeface="Inconsolata" panose="020B0609030003000000" pitchFamily="49" charset="0"/>
                        </a:rPr>
                        <a:t>accumulate</a:t>
                      </a:r>
                      <a:r>
                        <a:rPr lang="en-US" sz="11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(tmp[:, </a:t>
                      </a:r>
                      <a:r>
                        <a:rPr lang="en-US" sz="11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1</a:t>
                      </a:r>
                      <a:r>
                        <a:rPr lang="en-US" sz="11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:], </a:t>
                      </a:r>
                      <a:r>
                        <a:rPr lang="en-US" sz="1100" i="0">
                          <a:solidFill>
                            <a:srgbClr val="FD971F"/>
                          </a:solidFill>
                          <a:effectLst/>
                          <a:latin typeface="Inconsolata" panose="020B0609030003000000" pitchFamily="49" charset="0"/>
                        </a:rPr>
                        <a:t>out</a:t>
                      </a:r>
                      <a:r>
                        <a:rPr lang="en-US" sz="11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=</a:t>
                      </a:r>
                      <a:r>
                        <a:rPr lang="en-US" sz="11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tmp[:, </a:t>
                      </a:r>
                      <a:r>
                        <a:rPr lang="en-US" sz="11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1</a:t>
                      </a:r>
                      <a:r>
                        <a:rPr lang="en-US" sz="11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:], </a:t>
                      </a:r>
                      <a:r>
                        <a:rPr lang="en-US" sz="1100" i="0">
                          <a:solidFill>
                            <a:srgbClr val="FD971F"/>
                          </a:solidFill>
                          <a:effectLst/>
                          <a:latin typeface="Inconsolata" panose="020B0609030003000000" pitchFamily="49" charset="0"/>
                        </a:rPr>
                        <a:t>axis</a:t>
                      </a:r>
                      <a:r>
                        <a:rPr lang="en-US" sz="11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=</a:t>
                      </a:r>
                      <a:r>
                        <a:rPr lang="en-US" sz="11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1</a:t>
                      </a:r>
                      <a:r>
                        <a:rPr lang="en-US" sz="11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)</a:t>
                      </a:r>
                      <a:r>
                        <a:rPr lang="en-US" sz="11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4681958"/>
                  </a:ext>
                </a:extLst>
              </a:tr>
              <a:tr h="178063">
                <a:tc>
                  <a:txBody>
                    <a:bodyPr/>
                    <a:lstStyle/>
                    <a:p>
                      <a:r>
                        <a:rPr lang="en-US" sz="11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</a:t>
                      </a:r>
                      <a:r>
                        <a:rPr lang="en-US" sz="11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9491877"/>
                  </a:ext>
                </a:extLst>
              </a:tr>
              <a:tr h="178063">
                <a:tc>
                  <a:txBody>
                    <a:bodyPr/>
                    <a:lstStyle/>
                    <a:p>
                      <a:r>
                        <a:rPr lang="en-US" sz="11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 </a:t>
                      </a:r>
                      <a:r>
                        <a:rPr lang="en-US" sz="11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return</a:t>
                      </a:r>
                      <a:r>
                        <a:rPr lang="en-US" sz="11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v</a:t>
                      </a:r>
                      <a:endParaRPr lang="en-US" sz="1100">
                        <a:effectLst/>
                        <a:latin typeface="Inconsolata" panose="020B0609030003000000" pitchFamily="49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9285942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83E9517C-5CAF-4162-B9B3-F27D453F6351}"/>
              </a:ext>
            </a:extLst>
          </p:cNvPr>
          <p:cNvGraphicFramePr>
            <a:graphicFrameLocks noGrp="1"/>
          </p:cNvGraphicFramePr>
          <p:nvPr/>
        </p:nvGraphicFramePr>
        <p:xfrm>
          <a:off x="5266906" y="1606859"/>
          <a:ext cx="1658187" cy="3383280"/>
        </p:xfrm>
        <a:graphic>
          <a:graphicData uri="http://schemas.openxmlformats.org/drawingml/2006/table">
            <a:tbl>
              <a:tblPr/>
              <a:tblGrid>
                <a:gridCol w="1658187">
                  <a:extLst>
                    <a:ext uri="{9D8B030D-6E8A-4147-A177-3AD203B41FA5}">
                      <a16:colId xmlns:a16="http://schemas.microsoft.com/office/drawing/2014/main" val="4240074849"/>
                    </a:ext>
                  </a:extLst>
                </a:gridCol>
              </a:tblGrid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FFFFF"/>
                          </a:solidFill>
                          <a:effectLst/>
                          <a:latin typeface="Inconsolata" panose="020B0609030003000000" pitchFamily="49" charset="0"/>
                        </a:rPr>
                        <a:t>PyUFunc_Accumulate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(PyUFuncObject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*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ufunc, PyArrayObject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*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arr, PyArrayObject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*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out,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8101063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            </a:t>
                      </a:r>
                      <a:r>
                        <a:rPr lang="en-US" sz="300" i="0">
                          <a:solidFill>
                            <a:srgbClr val="00D6FF"/>
                          </a:solidFill>
                          <a:effectLst/>
                          <a:latin typeface="Inconsolata" panose="020B0609030003000000" pitchFamily="49" charset="0"/>
                        </a:rPr>
                        <a:t>int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axis, </a:t>
                      </a:r>
                      <a:r>
                        <a:rPr lang="en-US" sz="300" i="0">
                          <a:solidFill>
                            <a:srgbClr val="00D6FF"/>
                          </a:solidFill>
                          <a:effectLst/>
                          <a:latin typeface="Inconsolata" panose="020B0609030003000000" pitchFamily="49" charset="0"/>
                        </a:rPr>
                        <a:t>int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otype)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560101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{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0755448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 PyArrayObject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*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op[</a:t>
                      </a:r>
                      <a:r>
                        <a:rPr lang="en-US" sz="3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2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];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7377118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 PyArray_Descr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*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op_dtypes[</a:t>
                      </a:r>
                      <a:r>
                        <a:rPr lang="en-US" sz="3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2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]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=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{</a:t>
                      </a:r>
                      <a:r>
                        <a:rPr lang="en-US" sz="3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NULL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, </a:t>
                      </a:r>
                      <a:r>
                        <a:rPr lang="en-US" sz="3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NULL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};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2003682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 </a:t>
                      </a:r>
                      <a:r>
                        <a:rPr lang="en-US" sz="300" i="0">
                          <a:solidFill>
                            <a:srgbClr val="00D6FF"/>
                          </a:solidFill>
                          <a:effectLst/>
                          <a:latin typeface="Inconsolata" panose="020B0609030003000000" pitchFamily="49" charset="0"/>
                        </a:rPr>
                        <a:t>int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op_axes_arrays[</a:t>
                      </a:r>
                      <a:r>
                        <a:rPr lang="en-US" sz="3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2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][NPY_MAXDIMS];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46247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 </a:t>
                      </a:r>
                      <a:r>
                        <a:rPr lang="en-US" sz="300" i="0">
                          <a:solidFill>
                            <a:srgbClr val="00D6FF"/>
                          </a:solidFill>
                          <a:effectLst/>
                          <a:latin typeface="Inconsolata" panose="020B0609030003000000" pitchFamily="49" charset="0"/>
                        </a:rPr>
                        <a:t>int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*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op_axes[</a:t>
                      </a:r>
                      <a:r>
                        <a:rPr lang="en-US" sz="3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2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]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=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{op_axes_arrays[</a:t>
                      </a:r>
                      <a:r>
                        <a:rPr lang="en-US" sz="3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0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], op_axes_arrays[</a:t>
                      </a:r>
                      <a:r>
                        <a:rPr lang="en-US" sz="3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1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]};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8625487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 npy_uint32 op_flags[</a:t>
                      </a:r>
                      <a:r>
                        <a:rPr lang="en-US" sz="3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2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];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8635880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 </a:t>
                      </a:r>
                      <a:r>
                        <a:rPr lang="en-US" sz="300" i="0">
                          <a:solidFill>
                            <a:srgbClr val="00D6FF"/>
                          </a:solidFill>
                          <a:effectLst/>
                          <a:latin typeface="Inconsolata" panose="020B0609030003000000" pitchFamily="49" charset="0"/>
                        </a:rPr>
                        <a:t>int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idim, ndim, otype_final;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066148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 </a:t>
                      </a:r>
                      <a:r>
                        <a:rPr lang="en-US" sz="300" i="0">
                          <a:solidFill>
                            <a:srgbClr val="00D6FF"/>
                          </a:solidFill>
                          <a:effectLst/>
                          <a:latin typeface="Inconsolata" panose="020B0609030003000000" pitchFamily="49" charset="0"/>
                        </a:rPr>
                        <a:t>int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needs_api, need_outer_iterator;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2277485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3698244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 NpyIter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*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iter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=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3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NULL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,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*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iter_inner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=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3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NULL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;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4681966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2286859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 </a:t>
                      </a:r>
                      <a:r>
                        <a:rPr lang="en-US" sz="300" i="0">
                          <a:solidFill>
                            <a:srgbClr val="557DA0"/>
                          </a:solidFill>
                          <a:effectLst/>
                          <a:latin typeface="Inconsolata" panose="020B0609030003000000" pitchFamily="49" charset="0"/>
                        </a:rPr>
                        <a:t>/* The selected inner loop */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4407222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 PyUFuncGenericFunction innerloop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=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3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NULL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;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007906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 </a:t>
                      </a:r>
                      <a:r>
                        <a:rPr lang="en-US" sz="300" i="0">
                          <a:solidFill>
                            <a:srgbClr val="00D6FF"/>
                          </a:solidFill>
                          <a:effectLst/>
                          <a:latin typeface="Inconsolata" panose="020B0609030003000000" pitchFamily="49" charset="0"/>
                        </a:rPr>
                        <a:t>void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*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innerloopdata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=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3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NULL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;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1691120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8645848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 </a:t>
                      </a:r>
                      <a:r>
                        <a:rPr lang="en-US" sz="300" i="0">
                          <a:solidFill>
                            <a:srgbClr val="FF308F"/>
                          </a:solidFill>
                          <a:effectLst/>
                          <a:latin typeface="Inconsolata" panose="020B0609030003000000" pitchFamily="49" charset="0"/>
                        </a:rPr>
                        <a:t>const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300" i="0">
                          <a:solidFill>
                            <a:srgbClr val="00D6FF"/>
                          </a:solidFill>
                          <a:effectLst/>
                          <a:latin typeface="Inconsolata" panose="020B0609030003000000" pitchFamily="49" charset="0"/>
                        </a:rPr>
                        <a:t>char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*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ufunc_name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=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300" i="0">
                          <a:solidFill>
                            <a:srgbClr val="FFFFFF"/>
                          </a:solidFill>
                          <a:effectLst/>
                          <a:latin typeface="Inconsolata" panose="020B0609030003000000" pitchFamily="49" charset="0"/>
                        </a:rPr>
                        <a:t>ufunc_get_name_cstr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(ufunc);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3244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6748662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 </a:t>
                      </a:r>
                      <a:r>
                        <a:rPr lang="en-US" sz="300" i="0">
                          <a:solidFill>
                            <a:srgbClr val="557DA0"/>
                          </a:solidFill>
                          <a:effectLst/>
                          <a:latin typeface="Inconsolata" panose="020B0609030003000000" pitchFamily="49" charset="0"/>
                        </a:rPr>
                        <a:t>/* These parameters come from extobj= or from a TLS global */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2557960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 </a:t>
                      </a:r>
                      <a:r>
                        <a:rPr lang="en-US" sz="300" i="0">
                          <a:solidFill>
                            <a:srgbClr val="00D6FF"/>
                          </a:solidFill>
                          <a:effectLst/>
                          <a:latin typeface="Inconsolata" panose="020B0609030003000000" pitchFamily="49" charset="0"/>
                        </a:rPr>
                        <a:t>int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buffersize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=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3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0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, errormask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=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3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0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;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0265015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6985524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 NPY_BEGIN_THREADS_DEF;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6263439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453478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 </a:t>
                      </a:r>
                      <a:r>
                        <a:rPr lang="en-US" sz="300" i="0">
                          <a:solidFill>
                            <a:srgbClr val="FFFFFF"/>
                          </a:solidFill>
                          <a:effectLst/>
                          <a:latin typeface="Inconsolata" panose="020B0609030003000000" pitchFamily="49" charset="0"/>
                        </a:rPr>
                        <a:t>NPY_UF_DBG_PRINT1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(</a:t>
                      </a:r>
                      <a:r>
                        <a:rPr lang="en-US" sz="300" i="0">
                          <a:solidFill>
                            <a:srgbClr val="FFE500"/>
                          </a:solidFill>
                          <a:effectLst/>
                          <a:latin typeface="Inconsolata" panose="020B0609030003000000" pitchFamily="49" charset="0"/>
                        </a:rPr>
                        <a:t>"</a:t>
                      </a:r>
                      <a:r>
                        <a:rPr lang="en-US" sz="3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\n</a:t>
                      </a:r>
                      <a:r>
                        <a:rPr lang="en-US" sz="300" i="0">
                          <a:solidFill>
                            <a:srgbClr val="FFE500"/>
                          </a:solidFill>
                          <a:effectLst/>
                          <a:latin typeface="Inconsolata" panose="020B0609030003000000" pitchFamily="49" charset="0"/>
                        </a:rPr>
                        <a:t>Evaluating ufunc </a:t>
                      </a:r>
                      <a:r>
                        <a:rPr lang="en-US" sz="3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%s</a:t>
                      </a:r>
                      <a:r>
                        <a:rPr lang="en-US" sz="300" i="0">
                          <a:solidFill>
                            <a:srgbClr val="FFE500"/>
                          </a:solidFill>
                          <a:effectLst/>
                          <a:latin typeface="Inconsolata" panose="020B0609030003000000" pitchFamily="49" charset="0"/>
                        </a:rPr>
                        <a:t>.accumulate</a:t>
                      </a:r>
                      <a:r>
                        <a:rPr lang="en-US" sz="3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\n</a:t>
                      </a:r>
                      <a:r>
                        <a:rPr lang="en-US" sz="300" i="0">
                          <a:solidFill>
                            <a:srgbClr val="FFE500"/>
                          </a:solidFill>
                          <a:effectLst/>
                          <a:latin typeface="Inconsolata" panose="020B0609030003000000" pitchFamily="49" charset="0"/>
                        </a:rPr>
                        <a:t>"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, ufunc_name);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5946969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2293660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#if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3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0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2211573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557DA0"/>
                          </a:solidFill>
                          <a:effectLst/>
                          <a:latin typeface="Inconsolata" panose="020B0609030003000000" pitchFamily="49" charset="0"/>
                        </a:rPr>
                        <a:t>    printf("Doing %s.accumulate on array with dtype :  ", ufunc_name);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5853034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557DA0"/>
                          </a:solidFill>
                          <a:effectLst/>
                          <a:latin typeface="Inconsolata" panose="020B0609030003000000" pitchFamily="49" charset="0"/>
                        </a:rPr>
                        <a:t>    PyObject_Print((PyObject *)PyArray_DESCR(arr), stdout, 0);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9116283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557DA0"/>
                          </a:solidFill>
                          <a:effectLst/>
                          <a:latin typeface="Inconsolata" panose="020B0609030003000000" pitchFamily="49" charset="0"/>
                        </a:rPr>
                        <a:t>    printf("\n");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767549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#endif</a:t>
                      </a:r>
                      <a:r>
                        <a:rPr lang="en-US" sz="300" i="0">
                          <a:solidFill>
                            <a:srgbClr val="557DA0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4041153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2729618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if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(</a:t>
                      </a:r>
                      <a:r>
                        <a:rPr lang="en-US" sz="300" i="0">
                          <a:solidFill>
                            <a:srgbClr val="FFFFFF"/>
                          </a:solidFill>
                          <a:effectLst/>
                          <a:latin typeface="Inconsolata" panose="020B0609030003000000" pitchFamily="49" charset="0"/>
                        </a:rPr>
                        <a:t>_get_bufsize_errmask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(</a:t>
                      </a:r>
                      <a:r>
                        <a:rPr lang="en-US" sz="3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NULL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, </a:t>
                      </a:r>
                      <a:r>
                        <a:rPr lang="en-US" sz="300" i="0">
                          <a:solidFill>
                            <a:srgbClr val="FFE500"/>
                          </a:solidFill>
                          <a:effectLst/>
                          <a:latin typeface="Inconsolata" panose="020B0609030003000000" pitchFamily="49" charset="0"/>
                        </a:rPr>
                        <a:t>"accumulate"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,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&amp;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buffersize,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&amp;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errormask)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&lt;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3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0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) {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2893239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return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3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NULL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;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5460984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 }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1386401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2749273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 </a:t>
                      </a:r>
                      <a:r>
                        <a:rPr lang="en-US" sz="300" i="0">
                          <a:solidFill>
                            <a:srgbClr val="557DA0"/>
                          </a:solidFill>
                          <a:effectLst/>
                          <a:latin typeface="Inconsolata" panose="020B0609030003000000" pitchFamily="49" charset="0"/>
                        </a:rPr>
                        <a:t>/* Take a reference to out for later returning */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0420585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 </a:t>
                      </a:r>
                      <a:r>
                        <a:rPr lang="en-US" sz="300" i="0">
                          <a:solidFill>
                            <a:srgbClr val="FFFFFF"/>
                          </a:solidFill>
                          <a:effectLst/>
                          <a:latin typeface="Inconsolata" panose="020B0609030003000000" pitchFamily="49" charset="0"/>
                        </a:rPr>
                        <a:t>Py_XINCREF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(out);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9041681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7855939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 otype_final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=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otype;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3160514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if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(</a:t>
                      </a:r>
                      <a:r>
                        <a:rPr lang="en-US" sz="300" i="0">
                          <a:solidFill>
                            <a:srgbClr val="FFFFFF"/>
                          </a:solidFill>
                          <a:effectLst/>
                          <a:latin typeface="Inconsolata" panose="020B0609030003000000" pitchFamily="49" charset="0"/>
                        </a:rPr>
                        <a:t>get_binary_op_function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(ufunc,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&amp;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otype_final,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9958677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                        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&amp;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innerloop,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&amp;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innerloopdata)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&lt;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3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0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) {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175640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 PyArray_Descr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*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dtype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=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300" i="0">
                          <a:solidFill>
                            <a:srgbClr val="FFFFFF"/>
                          </a:solidFill>
                          <a:effectLst/>
                          <a:latin typeface="Inconsolata" panose="020B0609030003000000" pitchFamily="49" charset="0"/>
                        </a:rPr>
                        <a:t>PyArray_DescrFromType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(otype);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3659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 </a:t>
                      </a:r>
                      <a:r>
                        <a:rPr lang="en-US" sz="300" i="0">
                          <a:solidFill>
                            <a:srgbClr val="FFFFFF"/>
                          </a:solidFill>
                          <a:effectLst/>
                          <a:latin typeface="Inconsolata" panose="020B0609030003000000" pitchFamily="49" charset="0"/>
                        </a:rPr>
                        <a:t>PyErr_Format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(PyExc_ValueError,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8817203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              </a:t>
                      </a:r>
                      <a:r>
                        <a:rPr lang="en-US" sz="300" i="0">
                          <a:solidFill>
                            <a:srgbClr val="FFE500"/>
                          </a:solidFill>
                          <a:effectLst/>
                          <a:latin typeface="Inconsolata" panose="020B0609030003000000" pitchFamily="49" charset="0"/>
                        </a:rPr>
                        <a:t>"could not find a matching type for </a:t>
                      </a:r>
                      <a:r>
                        <a:rPr lang="en-US" sz="3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%s</a:t>
                      </a:r>
                      <a:r>
                        <a:rPr lang="en-US" sz="300" i="0">
                          <a:solidFill>
                            <a:srgbClr val="FFE500"/>
                          </a:solidFill>
                          <a:effectLst/>
                          <a:latin typeface="Inconsolata" panose="020B0609030003000000" pitchFamily="49" charset="0"/>
                        </a:rPr>
                        <a:t>.accumulate, "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8124228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              </a:t>
                      </a:r>
                      <a:r>
                        <a:rPr lang="en-US" sz="300" i="0">
                          <a:solidFill>
                            <a:srgbClr val="FFE500"/>
                          </a:solidFill>
                          <a:effectLst/>
                          <a:latin typeface="Inconsolata" panose="020B0609030003000000" pitchFamily="49" charset="0"/>
                        </a:rPr>
                        <a:t>"requested type has type code '</a:t>
                      </a:r>
                      <a:r>
                        <a:rPr lang="en-US" sz="3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%c</a:t>
                      </a:r>
                      <a:r>
                        <a:rPr lang="en-US" sz="300" i="0">
                          <a:solidFill>
                            <a:srgbClr val="FFE500"/>
                          </a:solidFill>
                          <a:effectLst/>
                          <a:latin typeface="Inconsolata" panose="020B0609030003000000" pitchFamily="49" charset="0"/>
                        </a:rPr>
                        <a:t>'"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,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1492006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nl-NL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                     ufunc_name, dtype </a:t>
                      </a:r>
                      <a:r>
                        <a:rPr lang="nl-NL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?</a:t>
                      </a:r>
                      <a:r>
                        <a:rPr lang="nl-NL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dtype-&gt;type </a:t>
                      </a:r>
                      <a:r>
                        <a:rPr lang="nl-NL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:</a:t>
                      </a:r>
                      <a:r>
                        <a:rPr lang="nl-NL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nl-NL" sz="300" i="0">
                          <a:solidFill>
                            <a:srgbClr val="FFE500"/>
                          </a:solidFill>
                          <a:effectLst/>
                          <a:latin typeface="Inconsolata" panose="020B0609030003000000" pitchFamily="49" charset="0"/>
                        </a:rPr>
                        <a:t>'-'</a:t>
                      </a:r>
                      <a:r>
                        <a:rPr lang="nl-NL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);</a:t>
                      </a:r>
                      <a:r>
                        <a:rPr lang="nl-NL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2660076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 </a:t>
                      </a:r>
                      <a:r>
                        <a:rPr lang="en-US" sz="300" i="0">
                          <a:solidFill>
                            <a:srgbClr val="FFFFFF"/>
                          </a:solidFill>
                          <a:effectLst/>
                          <a:latin typeface="Inconsolata" panose="020B0609030003000000" pitchFamily="49" charset="0"/>
                        </a:rPr>
                        <a:t>Py_XDECREF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(dtype);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1474823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goto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fail;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496876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 }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5397743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6978960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 ndim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=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300" i="0">
                          <a:solidFill>
                            <a:srgbClr val="FFFFFF"/>
                          </a:solidFill>
                          <a:effectLst/>
                          <a:latin typeface="Inconsolata" panose="020B0609030003000000" pitchFamily="49" charset="0"/>
                        </a:rPr>
                        <a:t>PyArray_NDIM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(arr);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9937616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9929549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 </a:t>
                      </a:r>
                      <a:r>
                        <a:rPr lang="en-US" sz="300" i="0">
                          <a:solidFill>
                            <a:srgbClr val="557DA0"/>
                          </a:solidFill>
                          <a:effectLst/>
                          <a:latin typeface="Inconsolata" panose="020B0609030003000000" pitchFamily="49" charset="0"/>
                        </a:rPr>
                        <a:t>/*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3655415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557DA0"/>
                          </a:solidFill>
                          <a:effectLst/>
                          <a:latin typeface="Inconsolata" panose="020B0609030003000000" pitchFamily="49" charset="0"/>
                        </a:rPr>
                        <a:t>     * Set up the output data type, using the input's exact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8507253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557DA0"/>
                          </a:solidFill>
                          <a:effectLst/>
                          <a:latin typeface="Inconsolata" panose="020B0609030003000000" pitchFamily="49" charset="0"/>
                        </a:rPr>
                        <a:t>     * data type if the type number didn't change to preserve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7737604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557DA0"/>
                          </a:solidFill>
                          <a:effectLst/>
                          <a:latin typeface="Inconsolata" panose="020B0609030003000000" pitchFamily="49" charset="0"/>
                        </a:rPr>
                        <a:t>     * metadata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7632215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557DA0"/>
                          </a:solidFill>
                          <a:effectLst/>
                          <a:latin typeface="Inconsolata" panose="020B0609030003000000" pitchFamily="49" charset="0"/>
                        </a:rPr>
                        <a:t>     */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1517948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if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(</a:t>
                      </a:r>
                      <a:r>
                        <a:rPr lang="en-US" sz="300" i="0">
                          <a:solidFill>
                            <a:srgbClr val="FFFFFF"/>
                          </a:solidFill>
                          <a:effectLst/>
                          <a:latin typeface="Inconsolata" panose="020B0609030003000000" pitchFamily="49" charset="0"/>
                        </a:rPr>
                        <a:t>PyArray_DESCR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(arr)-&gt;type_num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==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otype_final) {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5014367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if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(</a:t>
                      </a:r>
                      <a:r>
                        <a:rPr lang="en-US" sz="300" i="0">
                          <a:solidFill>
                            <a:srgbClr val="FFFFFF"/>
                          </a:solidFill>
                          <a:effectLst/>
                          <a:latin typeface="Inconsolata" panose="020B0609030003000000" pitchFamily="49" charset="0"/>
                        </a:rPr>
                        <a:t>PyArray_ISNBO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(</a:t>
                      </a:r>
                      <a:r>
                        <a:rPr lang="en-US" sz="300" i="0">
                          <a:solidFill>
                            <a:srgbClr val="FFFFFF"/>
                          </a:solidFill>
                          <a:effectLst/>
                          <a:latin typeface="Inconsolata" panose="020B0609030003000000" pitchFamily="49" charset="0"/>
                        </a:rPr>
                        <a:t>PyArray_DESCR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(arr)-&gt;byteorder)) {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5354466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     op_dtypes[</a:t>
                      </a:r>
                      <a:r>
                        <a:rPr lang="en-US" sz="3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0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]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=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300" i="0">
                          <a:solidFill>
                            <a:srgbClr val="FFFFFF"/>
                          </a:solidFill>
                          <a:effectLst/>
                          <a:latin typeface="Inconsolata" panose="020B0609030003000000" pitchFamily="49" charset="0"/>
                        </a:rPr>
                        <a:t>PyArray_DESCR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(arr);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6468144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nl-NL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     </a:t>
                      </a:r>
                      <a:r>
                        <a:rPr lang="nl-NL" sz="300" i="0">
                          <a:solidFill>
                            <a:srgbClr val="FFFFFF"/>
                          </a:solidFill>
                          <a:effectLst/>
                          <a:latin typeface="Inconsolata" panose="020B0609030003000000" pitchFamily="49" charset="0"/>
                        </a:rPr>
                        <a:t>Py_INCREF</a:t>
                      </a:r>
                      <a:r>
                        <a:rPr lang="nl-NL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(op_dtypes[</a:t>
                      </a:r>
                      <a:r>
                        <a:rPr lang="nl-NL" sz="3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0</a:t>
                      </a:r>
                      <a:r>
                        <a:rPr lang="nl-NL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]);</a:t>
                      </a:r>
                      <a:r>
                        <a:rPr lang="nl-NL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2800395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 }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554726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else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{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5082339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     op_dtypes[</a:t>
                      </a:r>
                      <a:r>
                        <a:rPr lang="en-US" sz="3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0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]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=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300" i="0">
                          <a:solidFill>
                            <a:srgbClr val="FFFFFF"/>
                          </a:solidFill>
                          <a:effectLst/>
                          <a:latin typeface="Inconsolata" panose="020B0609030003000000" pitchFamily="49" charset="0"/>
                        </a:rPr>
                        <a:t>PyArray_DescrNewByteorder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(</a:t>
                      </a:r>
                      <a:r>
                        <a:rPr lang="en-US" sz="300" i="0">
                          <a:solidFill>
                            <a:srgbClr val="FFFFFF"/>
                          </a:solidFill>
                          <a:effectLst/>
                          <a:latin typeface="Inconsolata" panose="020B0609030003000000" pitchFamily="49" charset="0"/>
                        </a:rPr>
                        <a:t>PyArray_DESCR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(arr),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9409894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                                             NPY_NATIVE);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9518875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 }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5724215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 }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4409755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else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{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7348773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 op_dtypes[</a:t>
                      </a:r>
                      <a:r>
                        <a:rPr lang="en-US" sz="3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0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]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=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300" i="0">
                          <a:solidFill>
                            <a:srgbClr val="FFFFFF"/>
                          </a:solidFill>
                          <a:effectLst/>
                          <a:latin typeface="Inconsolata" panose="020B0609030003000000" pitchFamily="49" charset="0"/>
                        </a:rPr>
                        <a:t>PyArray_DescrFromType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(otype_final);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6415712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 }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7011096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if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(op_dtypes[</a:t>
                      </a:r>
                      <a:r>
                        <a:rPr lang="en-US" sz="3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0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]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==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3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NULL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) {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5625576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goto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fail;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6399663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 }</a:t>
                      </a:r>
                      <a:endParaRPr lang="en-US" sz="300">
                        <a:effectLst/>
                        <a:latin typeface="Inconsolata" panose="020B0609030003000000" pitchFamily="49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239634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26065AF6-BE2D-40D5-BD75-933812FEF67C}"/>
              </a:ext>
            </a:extLst>
          </p:cNvPr>
          <p:cNvGraphicFramePr>
            <a:graphicFrameLocks noGrp="1"/>
          </p:cNvGraphicFramePr>
          <p:nvPr/>
        </p:nvGraphicFramePr>
        <p:xfrm>
          <a:off x="7266647" y="1606859"/>
          <a:ext cx="1514887" cy="3794760"/>
        </p:xfrm>
        <a:graphic>
          <a:graphicData uri="http://schemas.openxmlformats.org/drawingml/2006/table">
            <a:tbl>
              <a:tblPr/>
              <a:tblGrid>
                <a:gridCol w="1514887">
                  <a:extLst>
                    <a:ext uri="{9D8B030D-6E8A-4147-A177-3AD203B41FA5}">
                      <a16:colId xmlns:a16="http://schemas.microsoft.com/office/drawing/2014/main" val="1578278557"/>
                    </a:ext>
                  </a:extLst>
                </a:gridCol>
              </a:tblGrid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#if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NPY_UF_DBG_TRACING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4293798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 </a:t>
                      </a:r>
                      <a:r>
                        <a:rPr lang="en-US" sz="300" i="0">
                          <a:solidFill>
                            <a:srgbClr val="00D6FF"/>
                          </a:solidFill>
                          <a:effectLst/>
                          <a:latin typeface="Inconsolata" panose="020B0609030003000000" pitchFamily="49" charset="0"/>
                        </a:rPr>
                        <a:t>printf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(</a:t>
                      </a:r>
                      <a:r>
                        <a:rPr lang="en-US" sz="300" i="0">
                          <a:solidFill>
                            <a:srgbClr val="FFE500"/>
                          </a:solidFill>
                          <a:effectLst/>
                          <a:latin typeface="Inconsolata" panose="020B0609030003000000" pitchFamily="49" charset="0"/>
                        </a:rPr>
                        <a:t>"Found </a:t>
                      </a:r>
                      <a:r>
                        <a:rPr lang="en-US" sz="3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%s</a:t>
                      </a:r>
                      <a:r>
                        <a:rPr lang="en-US" sz="300" i="0">
                          <a:solidFill>
                            <a:srgbClr val="FFE500"/>
                          </a:solidFill>
                          <a:effectLst/>
                          <a:latin typeface="Inconsolata" panose="020B0609030003000000" pitchFamily="49" charset="0"/>
                        </a:rPr>
                        <a:t>.accumulate inner loop with dtype :  "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, ufunc_name);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7326059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 </a:t>
                      </a:r>
                      <a:r>
                        <a:rPr lang="en-US" sz="300" i="0">
                          <a:solidFill>
                            <a:srgbClr val="FFFFFF"/>
                          </a:solidFill>
                          <a:effectLst/>
                          <a:latin typeface="Inconsolata" panose="020B0609030003000000" pitchFamily="49" charset="0"/>
                        </a:rPr>
                        <a:t>PyObject_Print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((PyObject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*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)op_dtypes[</a:t>
                      </a:r>
                      <a:r>
                        <a:rPr lang="en-US" sz="3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0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], stdout, </a:t>
                      </a:r>
                      <a:r>
                        <a:rPr lang="en-US" sz="3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0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);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2451283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 </a:t>
                      </a:r>
                      <a:r>
                        <a:rPr lang="en-US" sz="300" i="0">
                          <a:solidFill>
                            <a:srgbClr val="00D6FF"/>
                          </a:solidFill>
                          <a:effectLst/>
                          <a:latin typeface="Inconsolata" panose="020B0609030003000000" pitchFamily="49" charset="0"/>
                        </a:rPr>
                        <a:t>printf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(</a:t>
                      </a:r>
                      <a:r>
                        <a:rPr lang="en-US" sz="300" i="0">
                          <a:solidFill>
                            <a:srgbClr val="FFE500"/>
                          </a:solidFill>
                          <a:effectLst/>
                          <a:latin typeface="Inconsolata" panose="020B0609030003000000" pitchFamily="49" charset="0"/>
                        </a:rPr>
                        <a:t>"</a:t>
                      </a:r>
                      <a:r>
                        <a:rPr lang="en-US" sz="3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\n</a:t>
                      </a:r>
                      <a:r>
                        <a:rPr lang="en-US" sz="300" i="0">
                          <a:solidFill>
                            <a:srgbClr val="FFE500"/>
                          </a:solidFill>
                          <a:effectLst/>
                          <a:latin typeface="Inconsolata" panose="020B0609030003000000" pitchFamily="49" charset="0"/>
                        </a:rPr>
                        <a:t>"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);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1974365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#endif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0274560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2033097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 </a:t>
                      </a:r>
                      <a:r>
                        <a:rPr lang="en-US" sz="300" i="0">
                          <a:solidFill>
                            <a:srgbClr val="557DA0"/>
                          </a:solidFill>
                          <a:effectLst/>
                          <a:latin typeface="Inconsolata" panose="020B0609030003000000" pitchFamily="49" charset="0"/>
                        </a:rPr>
                        <a:t>/* Set up the op_axes for the outer loop */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8054936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for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(idim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=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3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0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; idim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&lt;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ndim;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++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idim) {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5521824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 op_axes_arrays[</a:t>
                      </a:r>
                      <a:r>
                        <a:rPr lang="en-US" sz="3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0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][idim]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=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idim;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0793021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 op_axes_arrays[</a:t>
                      </a:r>
                      <a:r>
                        <a:rPr lang="en-US" sz="3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1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][idim]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=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idim;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1597314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 }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8098416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8648955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 </a:t>
                      </a:r>
                      <a:r>
                        <a:rPr lang="en-US" sz="300" i="0">
                          <a:solidFill>
                            <a:srgbClr val="557DA0"/>
                          </a:solidFill>
                          <a:effectLst/>
                          <a:latin typeface="Inconsolata" panose="020B0609030003000000" pitchFamily="49" charset="0"/>
                        </a:rPr>
                        <a:t>/* The per-operand flags for the outer loop */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5463952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da-DK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 op_flags[</a:t>
                      </a:r>
                      <a:r>
                        <a:rPr lang="da-DK" sz="3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0</a:t>
                      </a:r>
                      <a:r>
                        <a:rPr lang="da-DK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] </a:t>
                      </a:r>
                      <a:r>
                        <a:rPr lang="da-DK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=</a:t>
                      </a:r>
                      <a:r>
                        <a:rPr lang="da-DK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NPY_ITER_READWRITE </a:t>
                      </a:r>
                      <a:r>
                        <a:rPr lang="da-DK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|</a:t>
                      </a:r>
                      <a:r>
                        <a:rPr lang="da-DK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9009577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           NPY_ITER_NO_BROADCAST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|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516169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           NPY_ITER_ALLOCATE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|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2691370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           NPY_ITER_NO_SUBTYPE;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5360541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da-DK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 op_flags[</a:t>
                      </a:r>
                      <a:r>
                        <a:rPr lang="da-DK" sz="3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1</a:t>
                      </a:r>
                      <a:r>
                        <a:rPr lang="da-DK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] </a:t>
                      </a:r>
                      <a:r>
                        <a:rPr lang="da-DK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=</a:t>
                      </a:r>
                      <a:r>
                        <a:rPr lang="da-DK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NPY_ITER_READONLY;</a:t>
                      </a:r>
                      <a:r>
                        <a:rPr lang="da-DK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8153087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1167140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 op[</a:t>
                      </a:r>
                      <a:r>
                        <a:rPr lang="en-US" sz="3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0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]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=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out;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9974978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 op[</a:t>
                      </a:r>
                      <a:r>
                        <a:rPr lang="en-US" sz="3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1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]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=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arr;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5523842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8124534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 need_outer_iterator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=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(ndim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&gt;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3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1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);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6125639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 </a:t>
                      </a:r>
                      <a:r>
                        <a:rPr lang="en-US" sz="300" i="0">
                          <a:solidFill>
                            <a:srgbClr val="557DA0"/>
                          </a:solidFill>
                          <a:effectLst/>
                          <a:latin typeface="Inconsolata" panose="020B0609030003000000" pitchFamily="49" charset="0"/>
                        </a:rPr>
                        <a:t>/* We can't buffer, so must do UPDATEIFCOPY */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7264393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if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(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!</a:t>
                      </a:r>
                      <a:r>
                        <a:rPr lang="en-US" sz="300" i="0">
                          <a:solidFill>
                            <a:srgbClr val="FFFFFF"/>
                          </a:solidFill>
                          <a:effectLst/>
                          <a:latin typeface="Inconsolata" panose="020B0609030003000000" pitchFamily="49" charset="0"/>
                        </a:rPr>
                        <a:t>PyArray_ISALIGNED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(arr)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||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(out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&amp;&amp;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!</a:t>
                      </a:r>
                      <a:r>
                        <a:rPr lang="en-US" sz="300" i="0">
                          <a:solidFill>
                            <a:srgbClr val="FFFFFF"/>
                          </a:solidFill>
                          <a:effectLst/>
                          <a:latin typeface="Inconsolata" panose="020B0609030003000000" pitchFamily="49" charset="0"/>
                        </a:rPr>
                        <a:t>PyArray_ISALIGNED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(out))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||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9401810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    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!</a:t>
                      </a:r>
                      <a:r>
                        <a:rPr lang="en-US" sz="300" i="0">
                          <a:solidFill>
                            <a:srgbClr val="FFFFFF"/>
                          </a:solidFill>
                          <a:effectLst/>
                          <a:latin typeface="Inconsolata" panose="020B0609030003000000" pitchFamily="49" charset="0"/>
                        </a:rPr>
                        <a:t>PyArray_EquivTypes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(op_dtypes[</a:t>
                      </a:r>
                      <a:r>
                        <a:rPr lang="en-US" sz="3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0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], </a:t>
                      </a:r>
                      <a:r>
                        <a:rPr lang="en-US" sz="300" i="0">
                          <a:solidFill>
                            <a:srgbClr val="FFFFFF"/>
                          </a:solidFill>
                          <a:effectLst/>
                          <a:latin typeface="Inconsolata" panose="020B0609030003000000" pitchFamily="49" charset="0"/>
                        </a:rPr>
                        <a:t>PyArray_DESCR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(arr))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||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8686783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     (out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&amp;&amp;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6158136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     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!</a:t>
                      </a:r>
                      <a:r>
                        <a:rPr lang="en-US" sz="300" i="0">
                          <a:solidFill>
                            <a:srgbClr val="FFFFFF"/>
                          </a:solidFill>
                          <a:effectLst/>
                          <a:latin typeface="Inconsolata" panose="020B0609030003000000" pitchFamily="49" charset="0"/>
                        </a:rPr>
                        <a:t>PyArray_EquivTypes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(op_dtypes[</a:t>
                      </a:r>
                      <a:r>
                        <a:rPr lang="en-US" sz="3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0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], </a:t>
                      </a:r>
                      <a:r>
                        <a:rPr lang="en-US" sz="300" i="0">
                          <a:solidFill>
                            <a:srgbClr val="FFFFFF"/>
                          </a:solidFill>
                          <a:effectLst/>
                          <a:latin typeface="Inconsolata" panose="020B0609030003000000" pitchFamily="49" charset="0"/>
                        </a:rPr>
                        <a:t>PyArray_DESCR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(out)))) {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4268742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 need_outer_iterator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=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3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1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;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042697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 }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6667495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 </a:t>
                      </a:r>
                      <a:r>
                        <a:rPr lang="en-US" sz="300" i="0">
                          <a:solidFill>
                            <a:srgbClr val="557DA0"/>
                          </a:solidFill>
                          <a:effectLst/>
                          <a:latin typeface="Inconsolata" panose="020B0609030003000000" pitchFamily="49" charset="0"/>
                        </a:rPr>
                        <a:t>/* If input and output overlap in memory, use iterator to figure it out */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1931988"/>
                  </a:ext>
                </a:extLst>
              </a:tr>
              <a:tr h="89689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else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if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(out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!=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3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NULL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&amp;&amp;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300" i="0">
                          <a:solidFill>
                            <a:srgbClr val="FFFFFF"/>
                          </a:solidFill>
                          <a:effectLst/>
                          <a:latin typeface="Inconsolata" panose="020B0609030003000000" pitchFamily="49" charset="0"/>
                        </a:rPr>
                        <a:t>solve_may_share_memory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(out, arr, NPY_MAY_SHARE_BOUNDS)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!=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3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0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) {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1715092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 need_outer_iterator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=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3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1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;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5704191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 }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4797936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715816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if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(need_outer_iterator) {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2966603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 </a:t>
                      </a:r>
                      <a:r>
                        <a:rPr lang="en-US" sz="300" i="0">
                          <a:solidFill>
                            <a:srgbClr val="00D6FF"/>
                          </a:solidFill>
                          <a:effectLst/>
                          <a:latin typeface="Inconsolata" panose="020B0609030003000000" pitchFamily="49" charset="0"/>
                        </a:rPr>
                        <a:t>int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ndim_iter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=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3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0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;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9815867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 npy_uint32 flags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=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NPY_ITER_ZEROSIZE_OK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|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0167465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                    NPY_ITER_REFS_OK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|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6901517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                    NPY_ITER_COPY_IF_OVERLAP;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2158815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 PyArray_Descr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**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op_dtypes_param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=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3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NULL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;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132807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6128893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 </a:t>
                      </a:r>
                      <a:r>
                        <a:rPr lang="en-US" sz="300" i="0">
                          <a:solidFill>
                            <a:srgbClr val="557DA0"/>
                          </a:solidFill>
                          <a:effectLst/>
                          <a:latin typeface="Inconsolata" panose="020B0609030003000000" pitchFamily="49" charset="0"/>
                        </a:rPr>
                        <a:t>/*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5131684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557DA0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  * The way accumulate is set up, we can't do buffering,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9130060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557DA0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  * so make a copy instead when necessary.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269709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557DA0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  */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044571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 ndim_iter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=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ndim;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7882867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da-DK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 flags </a:t>
                      </a:r>
                      <a:r>
                        <a:rPr lang="da-DK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|=</a:t>
                      </a:r>
                      <a:r>
                        <a:rPr lang="da-DK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NPY_ITER_MULTI_INDEX;</a:t>
                      </a:r>
                      <a:r>
                        <a:rPr lang="da-DK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969228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 </a:t>
                      </a:r>
                      <a:r>
                        <a:rPr lang="en-US" sz="300" i="0">
                          <a:solidFill>
                            <a:srgbClr val="557DA0"/>
                          </a:solidFill>
                          <a:effectLst/>
                          <a:latin typeface="Inconsolata" panose="020B0609030003000000" pitchFamily="49" charset="0"/>
                        </a:rPr>
                        <a:t>/*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0610071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557DA0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  * Add some more flags.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6013684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557DA0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  *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4126016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557DA0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  * The accumulation outer loop is 'elementwise' over the array, so turn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5151702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557DA0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  * on NPY_ITER_OVERLAP_ASSUME_ELEMENTWISE. That is, in-place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5350623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557DA0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  * accumulate(x, out=x) is safe to do without temporary copies.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3464101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557DA0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  */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4133327"/>
                  </a:ext>
                </a:extLst>
              </a:tr>
              <a:tr h="89689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 op_flags[</a:t>
                      </a:r>
                      <a:r>
                        <a:rPr lang="en-US" sz="3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0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]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|=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NPY_ITER_UPDATEIFCOPY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|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NPY_ITER_ALIGNED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|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NPY_ITER_OVERLAP_ASSUME_ELEMENTWISE;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6011950"/>
                  </a:ext>
                </a:extLst>
              </a:tr>
              <a:tr h="89689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 op_flags[</a:t>
                      </a:r>
                      <a:r>
                        <a:rPr lang="en-US" sz="3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1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]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|=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NPY_ITER_COPY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|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NPY_ITER_ALIGNED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|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NPY_ITER_OVERLAP_ASSUME_ELEMENTWISE;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0100778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 op_dtypes_param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=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op_dtypes;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8666600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nl-NL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 op_dtypes[</a:t>
                      </a:r>
                      <a:r>
                        <a:rPr lang="nl-NL" sz="3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1</a:t>
                      </a:r>
                      <a:r>
                        <a:rPr lang="nl-NL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] </a:t>
                      </a:r>
                      <a:r>
                        <a:rPr lang="nl-NL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=</a:t>
                      </a:r>
                      <a:r>
                        <a:rPr lang="nl-NL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op_dtypes[</a:t>
                      </a:r>
                      <a:r>
                        <a:rPr lang="nl-NL" sz="3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0</a:t>
                      </a:r>
                      <a:r>
                        <a:rPr lang="nl-NL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];</a:t>
                      </a:r>
                      <a:r>
                        <a:rPr lang="nl-NL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4052173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 </a:t>
                      </a:r>
                      <a:r>
                        <a:rPr lang="en-US" sz="300" i="0">
                          <a:solidFill>
                            <a:srgbClr val="FFFFFF"/>
                          </a:solidFill>
                          <a:effectLst/>
                          <a:latin typeface="Inconsolata" panose="020B0609030003000000" pitchFamily="49" charset="0"/>
                        </a:rPr>
                        <a:t>NPY_UF_DBG_PRINT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(</a:t>
                      </a:r>
                      <a:r>
                        <a:rPr lang="en-US" sz="300" i="0">
                          <a:solidFill>
                            <a:srgbClr val="FFE500"/>
                          </a:solidFill>
                          <a:effectLst/>
                          <a:latin typeface="Inconsolata" panose="020B0609030003000000" pitchFamily="49" charset="0"/>
                        </a:rPr>
                        <a:t>"Allocating outer iterator</a:t>
                      </a:r>
                      <a:r>
                        <a:rPr lang="en-US" sz="3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\n</a:t>
                      </a:r>
                      <a:r>
                        <a:rPr lang="en-US" sz="300" i="0">
                          <a:solidFill>
                            <a:srgbClr val="FFE500"/>
                          </a:solidFill>
                          <a:effectLst/>
                          <a:latin typeface="Inconsolata" panose="020B0609030003000000" pitchFamily="49" charset="0"/>
                        </a:rPr>
                        <a:t>"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);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7246580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da-DK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 iter </a:t>
                      </a:r>
                      <a:r>
                        <a:rPr lang="da-DK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=</a:t>
                      </a:r>
                      <a:r>
                        <a:rPr lang="da-DK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da-DK" sz="300" i="0">
                          <a:solidFill>
                            <a:srgbClr val="FFFFFF"/>
                          </a:solidFill>
                          <a:effectLst/>
                          <a:latin typeface="Inconsolata" panose="020B0609030003000000" pitchFamily="49" charset="0"/>
                        </a:rPr>
                        <a:t>NpyIter_AdvancedNew</a:t>
                      </a:r>
                      <a:r>
                        <a:rPr lang="da-DK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(</a:t>
                      </a:r>
                      <a:r>
                        <a:rPr lang="da-DK" sz="3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2</a:t>
                      </a:r>
                      <a:r>
                        <a:rPr lang="da-DK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, op, flags,</a:t>
                      </a:r>
                      <a:r>
                        <a:rPr lang="da-DK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8972238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                            NPY_KEEPORDER, NPY_UNSAFE_CASTING,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7749200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                            op_flags,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1150209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                            op_dtypes_param,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9437131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                            ndim_iter, op_axes, </a:t>
                      </a:r>
                      <a:r>
                        <a:rPr lang="en-US" sz="3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NULL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, </a:t>
                      </a:r>
                      <a:r>
                        <a:rPr lang="en-US" sz="3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0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);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2699081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if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(iter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==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3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NULL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) {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1390796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    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goto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fail;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2764510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 }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4844967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5266335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 </a:t>
                      </a:r>
                      <a:r>
                        <a:rPr lang="en-US" sz="300" i="0">
                          <a:solidFill>
                            <a:srgbClr val="557DA0"/>
                          </a:solidFill>
                          <a:effectLst/>
                          <a:latin typeface="Inconsolata" panose="020B0609030003000000" pitchFamily="49" charset="0"/>
                        </a:rPr>
                        <a:t>/* In case COPY or UPDATEIFCOPY occurred */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4175253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 op[</a:t>
                      </a:r>
                      <a:r>
                        <a:rPr lang="en-US" sz="3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0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]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=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300" i="0">
                          <a:solidFill>
                            <a:srgbClr val="FFFFFF"/>
                          </a:solidFill>
                          <a:effectLst/>
                          <a:latin typeface="Inconsolata" panose="020B0609030003000000" pitchFamily="49" charset="0"/>
                        </a:rPr>
                        <a:t>NpyIter_GetOperandArray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(iter)[</a:t>
                      </a:r>
                      <a:r>
                        <a:rPr lang="en-US" sz="3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0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];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2410527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 op[</a:t>
                      </a:r>
                      <a:r>
                        <a:rPr lang="en-US" sz="3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1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]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=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300" i="0">
                          <a:solidFill>
                            <a:srgbClr val="FFFFFF"/>
                          </a:solidFill>
                          <a:effectLst/>
                          <a:latin typeface="Inconsolata" panose="020B0609030003000000" pitchFamily="49" charset="0"/>
                        </a:rPr>
                        <a:t>NpyIter_GetOperandArray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(iter)[</a:t>
                      </a:r>
                      <a:r>
                        <a:rPr lang="en-US" sz="3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1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];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3711385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8795417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if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(</a:t>
                      </a:r>
                      <a:r>
                        <a:rPr lang="en-US" sz="300" i="0">
                          <a:solidFill>
                            <a:srgbClr val="FFFFFF"/>
                          </a:solidFill>
                          <a:effectLst/>
                          <a:latin typeface="Inconsolata" panose="020B0609030003000000" pitchFamily="49" charset="0"/>
                        </a:rPr>
                        <a:t>NpyIter_RemoveAxis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(iter, axis)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!=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NPY_SUCCEED) {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9508285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    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goto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fail;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5656601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 }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6197495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if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(</a:t>
                      </a:r>
                      <a:r>
                        <a:rPr lang="en-US" sz="300" i="0">
                          <a:solidFill>
                            <a:srgbClr val="FFFFFF"/>
                          </a:solidFill>
                          <a:effectLst/>
                          <a:latin typeface="Inconsolata" panose="020B0609030003000000" pitchFamily="49" charset="0"/>
                        </a:rPr>
                        <a:t>NpyIter_RemoveMultiIndex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(iter)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!=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NPY_SUCCEED) {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8414961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    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goto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fail;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7788156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 }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8452140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 }</a:t>
                      </a:r>
                      <a:endParaRPr lang="en-US" sz="300">
                        <a:effectLst/>
                        <a:latin typeface="Inconsolata" panose="020B0609030003000000" pitchFamily="49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5093774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BCE9F060-E621-40BD-A253-14C0839DAE67}"/>
              </a:ext>
            </a:extLst>
          </p:cNvPr>
          <p:cNvGraphicFramePr>
            <a:graphicFrameLocks noGrp="1"/>
          </p:cNvGraphicFramePr>
          <p:nvPr/>
        </p:nvGraphicFramePr>
        <p:xfrm>
          <a:off x="9000096" y="1606859"/>
          <a:ext cx="1363399" cy="4206240"/>
        </p:xfrm>
        <a:graphic>
          <a:graphicData uri="http://schemas.openxmlformats.org/drawingml/2006/table">
            <a:tbl>
              <a:tblPr/>
              <a:tblGrid>
                <a:gridCol w="1363399">
                  <a:extLst>
                    <a:ext uri="{9D8B030D-6E8A-4147-A177-3AD203B41FA5}">
                      <a16:colId xmlns:a16="http://schemas.microsoft.com/office/drawing/2014/main" val="3869700206"/>
                    </a:ext>
                  </a:extLst>
                </a:gridCol>
              </a:tblGrid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 </a:t>
                      </a:r>
                      <a:r>
                        <a:rPr lang="en-US" sz="300" i="0">
                          <a:solidFill>
                            <a:srgbClr val="557DA0"/>
                          </a:solidFill>
                          <a:effectLst/>
                          <a:latin typeface="Inconsolata" panose="020B0609030003000000" pitchFamily="49" charset="0"/>
                        </a:rPr>
                        <a:t>/* Get the output */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9516613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if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(out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==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3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NULL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) {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6136292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if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(iter) {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7721489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     op[</a:t>
                      </a:r>
                      <a:r>
                        <a:rPr lang="en-US" sz="3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0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]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=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out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=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300" i="0">
                          <a:solidFill>
                            <a:srgbClr val="FFFFFF"/>
                          </a:solidFill>
                          <a:effectLst/>
                          <a:latin typeface="Inconsolata" panose="020B0609030003000000" pitchFamily="49" charset="0"/>
                        </a:rPr>
                        <a:t>NpyIter_GetOperandArray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(iter)[</a:t>
                      </a:r>
                      <a:r>
                        <a:rPr lang="en-US" sz="3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0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];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2351912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     </a:t>
                      </a:r>
                      <a:r>
                        <a:rPr lang="en-US" sz="300" i="0">
                          <a:solidFill>
                            <a:srgbClr val="FFFFFF"/>
                          </a:solidFill>
                          <a:effectLst/>
                          <a:latin typeface="Inconsolata" panose="020B0609030003000000" pitchFamily="49" charset="0"/>
                        </a:rPr>
                        <a:t>Py_INCREF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(out);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2063168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 }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5991793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else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{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8985117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     PyArray_Descr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*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dtype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=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op_dtypes[</a:t>
                      </a:r>
                      <a:r>
                        <a:rPr lang="en-US" sz="3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0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];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5034743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     </a:t>
                      </a:r>
                      <a:r>
                        <a:rPr lang="en-US" sz="300" i="0">
                          <a:solidFill>
                            <a:srgbClr val="FFFFFF"/>
                          </a:solidFill>
                          <a:effectLst/>
                          <a:latin typeface="Inconsolata" panose="020B0609030003000000" pitchFamily="49" charset="0"/>
                        </a:rPr>
                        <a:t>Py_INCREF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(dtype);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7571686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     op[</a:t>
                      </a:r>
                      <a:r>
                        <a:rPr lang="en-US" sz="3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0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]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=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out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=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(PyArrayObject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*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)</a:t>
                      </a:r>
                      <a:r>
                        <a:rPr lang="en-US" sz="300" i="0">
                          <a:solidFill>
                            <a:srgbClr val="FFFFFF"/>
                          </a:solidFill>
                          <a:effectLst/>
                          <a:latin typeface="Inconsolata" panose="020B0609030003000000" pitchFamily="49" charset="0"/>
                        </a:rPr>
                        <a:t>PyArray_NewFromDescr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(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4390910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                            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&amp;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PyArray_Type, dtype,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6995502"/>
                  </a:ext>
                </a:extLst>
              </a:tr>
              <a:tr h="89689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                             ndim, </a:t>
                      </a:r>
                      <a:r>
                        <a:rPr lang="en-US" sz="300" i="0">
                          <a:solidFill>
                            <a:srgbClr val="FFFFFF"/>
                          </a:solidFill>
                          <a:effectLst/>
                          <a:latin typeface="Inconsolata" panose="020B0609030003000000" pitchFamily="49" charset="0"/>
                        </a:rPr>
                        <a:t>PyArray_DIMS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(op[</a:t>
                      </a:r>
                      <a:r>
                        <a:rPr lang="en-US" sz="3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1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]), </a:t>
                      </a:r>
                      <a:r>
                        <a:rPr lang="en-US" sz="3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NULL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, </a:t>
                      </a:r>
                      <a:r>
                        <a:rPr lang="en-US" sz="3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NULL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,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0225049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                             </a:t>
                      </a:r>
                      <a:r>
                        <a:rPr lang="en-US" sz="3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0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, </a:t>
                      </a:r>
                      <a:r>
                        <a:rPr lang="en-US" sz="3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NULL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);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870792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    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if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(out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==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3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NULL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) {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3205798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        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goto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fail;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5414773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     }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5947355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8888308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 }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5646781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 }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8324495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8246715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 </a:t>
                      </a:r>
                      <a:r>
                        <a:rPr lang="en-US" sz="300" i="0">
                          <a:solidFill>
                            <a:srgbClr val="557DA0"/>
                          </a:solidFill>
                          <a:effectLst/>
                          <a:latin typeface="Inconsolata" panose="020B0609030003000000" pitchFamily="49" charset="0"/>
                        </a:rPr>
                        <a:t>/*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1422890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557DA0"/>
                          </a:solidFill>
                          <a:effectLst/>
                          <a:latin typeface="Inconsolata" panose="020B0609030003000000" pitchFamily="49" charset="0"/>
                        </a:rPr>
                        <a:t>     * If the reduction axis has size zero, either return the reduction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9552569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557DA0"/>
                          </a:solidFill>
                          <a:effectLst/>
                          <a:latin typeface="Inconsolata" panose="020B0609030003000000" pitchFamily="49" charset="0"/>
                        </a:rPr>
                        <a:t>     * unit for UFUNC_REDUCE, or return the zero-sized output array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9869778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557DA0"/>
                          </a:solidFill>
                          <a:effectLst/>
                          <a:latin typeface="Inconsolata" panose="020B0609030003000000" pitchFamily="49" charset="0"/>
                        </a:rPr>
                        <a:t>     * for UFUNC_ACCUMULATE.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6384931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557DA0"/>
                          </a:solidFill>
                          <a:effectLst/>
                          <a:latin typeface="Inconsolata" panose="020B0609030003000000" pitchFamily="49" charset="0"/>
                        </a:rPr>
                        <a:t>     */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3105952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if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(</a:t>
                      </a:r>
                      <a:r>
                        <a:rPr lang="en-US" sz="300" i="0">
                          <a:solidFill>
                            <a:srgbClr val="FFFFFF"/>
                          </a:solidFill>
                          <a:effectLst/>
                          <a:latin typeface="Inconsolata" panose="020B0609030003000000" pitchFamily="49" charset="0"/>
                        </a:rPr>
                        <a:t>PyArray_DIM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(op[</a:t>
                      </a:r>
                      <a:r>
                        <a:rPr lang="en-US" sz="3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1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], axis)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==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3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0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) {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2211196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goto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finish;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4396295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 }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1707865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else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if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(</a:t>
                      </a:r>
                      <a:r>
                        <a:rPr lang="en-US" sz="300" i="0">
                          <a:solidFill>
                            <a:srgbClr val="FFFFFF"/>
                          </a:solidFill>
                          <a:effectLst/>
                          <a:latin typeface="Inconsolata" panose="020B0609030003000000" pitchFamily="49" charset="0"/>
                        </a:rPr>
                        <a:t>PyArray_SIZE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(op[</a:t>
                      </a:r>
                      <a:r>
                        <a:rPr lang="en-US" sz="3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0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])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==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3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0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) {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5577745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goto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finish;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5268378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 }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0354440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081099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if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(iter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&amp;&amp;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300" i="0">
                          <a:solidFill>
                            <a:srgbClr val="FFFFFF"/>
                          </a:solidFill>
                          <a:effectLst/>
                          <a:latin typeface="Inconsolata" panose="020B0609030003000000" pitchFamily="49" charset="0"/>
                        </a:rPr>
                        <a:t>NpyIter_GetIterSize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(iter)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!=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3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0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) {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5892834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 </a:t>
                      </a:r>
                      <a:r>
                        <a:rPr lang="en-US" sz="300" i="0">
                          <a:solidFill>
                            <a:srgbClr val="00D6FF"/>
                          </a:solidFill>
                          <a:effectLst/>
                          <a:latin typeface="Inconsolata" panose="020B0609030003000000" pitchFamily="49" charset="0"/>
                        </a:rPr>
                        <a:t>char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*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dataptr_copy[</a:t>
                      </a:r>
                      <a:r>
                        <a:rPr lang="en-US" sz="3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3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];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5472758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 npy_intp stride_copy[</a:t>
                      </a:r>
                      <a:r>
                        <a:rPr lang="en-US" sz="3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3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];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5064248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 npy_intp count_m1, stride0, stride1;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9776215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1480634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 NpyIter_IterNextFunc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*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iternext;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6522737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 </a:t>
                      </a:r>
                      <a:r>
                        <a:rPr lang="en-US" sz="300" i="0">
                          <a:solidFill>
                            <a:srgbClr val="00D6FF"/>
                          </a:solidFill>
                          <a:effectLst/>
                          <a:latin typeface="Inconsolata" panose="020B0609030003000000" pitchFamily="49" charset="0"/>
                        </a:rPr>
                        <a:t>char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**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dataptr;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5919303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3142203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 </a:t>
                      </a:r>
                      <a:r>
                        <a:rPr lang="en-US" sz="300" i="0">
                          <a:solidFill>
                            <a:srgbClr val="00D6FF"/>
                          </a:solidFill>
                          <a:effectLst/>
                          <a:latin typeface="Inconsolata" panose="020B0609030003000000" pitchFamily="49" charset="0"/>
                        </a:rPr>
                        <a:t>int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itemsize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=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op_dtypes[</a:t>
                      </a:r>
                      <a:r>
                        <a:rPr lang="en-US" sz="3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0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]-&gt;elsize;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0667471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0181115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 </a:t>
                      </a:r>
                      <a:r>
                        <a:rPr lang="en-US" sz="300" i="0">
                          <a:solidFill>
                            <a:srgbClr val="557DA0"/>
                          </a:solidFill>
                          <a:effectLst/>
                          <a:latin typeface="Inconsolata" panose="020B0609030003000000" pitchFamily="49" charset="0"/>
                        </a:rPr>
                        <a:t>/* Get the variables needed for the loop */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9469851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 iternext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=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300" i="0">
                          <a:solidFill>
                            <a:srgbClr val="FFFFFF"/>
                          </a:solidFill>
                          <a:effectLst/>
                          <a:latin typeface="Inconsolata" panose="020B0609030003000000" pitchFamily="49" charset="0"/>
                        </a:rPr>
                        <a:t>NpyIter_GetIterNext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(iter, </a:t>
                      </a:r>
                      <a:r>
                        <a:rPr lang="en-US" sz="3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NULL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);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0499873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if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(iternext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==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3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NULL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) {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002953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    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goto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fail;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8913629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 }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4026783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 dataptr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=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300" i="0">
                          <a:solidFill>
                            <a:srgbClr val="FFFFFF"/>
                          </a:solidFill>
                          <a:effectLst/>
                          <a:latin typeface="Inconsolata" panose="020B0609030003000000" pitchFamily="49" charset="0"/>
                        </a:rPr>
                        <a:t>NpyIter_GetDataPtrArray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(iter);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6446127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5750871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8431835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 </a:t>
                      </a:r>
                      <a:r>
                        <a:rPr lang="en-US" sz="300" i="0">
                          <a:solidFill>
                            <a:srgbClr val="557DA0"/>
                          </a:solidFill>
                          <a:effectLst/>
                          <a:latin typeface="Inconsolata" panose="020B0609030003000000" pitchFamily="49" charset="0"/>
                        </a:rPr>
                        <a:t>/* Execute the loop with just the outer iterator */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5191307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 count_m1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=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300" i="0">
                          <a:solidFill>
                            <a:srgbClr val="FFFFFF"/>
                          </a:solidFill>
                          <a:effectLst/>
                          <a:latin typeface="Inconsolata" panose="020B0609030003000000" pitchFamily="49" charset="0"/>
                        </a:rPr>
                        <a:t>PyArray_DIM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(op[</a:t>
                      </a:r>
                      <a:r>
                        <a:rPr lang="en-US" sz="3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1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], axis)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-</a:t>
                      </a:r>
                      <a:r>
                        <a:rPr lang="en-US" sz="3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1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;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4295879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da-DK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 stride0 </a:t>
                      </a:r>
                      <a:r>
                        <a:rPr lang="da-DK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=</a:t>
                      </a:r>
                      <a:r>
                        <a:rPr lang="da-DK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da-DK" sz="3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0</a:t>
                      </a:r>
                      <a:r>
                        <a:rPr lang="da-DK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, stride1 </a:t>
                      </a:r>
                      <a:r>
                        <a:rPr lang="da-DK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=</a:t>
                      </a:r>
                      <a:r>
                        <a:rPr lang="da-DK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da-DK" sz="300" i="0">
                          <a:solidFill>
                            <a:srgbClr val="FFFFFF"/>
                          </a:solidFill>
                          <a:effectLst/>
                          <a:latin typeface="Inconsolata" panose="020B0609030003000000" pitchFamily="49" charset="0"/>
                        </a:rPr>
                        <a:t>PyArray_STRIDE</a:t>
                      </a:r>
                      <a:r>
                        <a:rPr lang="da-DK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(op[</a:t>
                      </a:r>
                      <a:r>
                        <a:rPr lang="da-DK" sz="3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1</a:t>
                      </a:r>
                      <a:r>
                        <a:rPr lang="da-DK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], axis);</a:t>
                      </a:r>
                      <a:r>
                        <a:rPr lang="da-DK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5630603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4690280"/>
                  </a:ext>
                </a:extLst>
              </a:tr>
              <a:tr h="89689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 </a:t>
                      </a:r>
                      <a:r>
                        <a:rPr lang="en-US" sz="300" i="0">
                          <a:solidFill>
                            <a:srgbClr val="FFFFFF"/>
                          </a:solidFill>
                          <a:effectLst/>
                          <a:latin typeface="Inconsolata" panose="020B0609030003000000" pitchFamily="49" charset="0"/>
                        </a:rPr>
                        <a:t>NPY_UF_DBG_PRINT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(</a:t>
                      </a:r>
                      <a:r>
                        <a:rPr lang="en-US" sz="300" i="0">
                          <a:solidFill>
                            <a:srgbClr val="FFE500"/>
                          </a:solidFill>
                          <a:effectLst/>
                          <a:latin typeface="Inconsolata" panose="020B0609030003000000" pitchFamily="49" charset="0"/>
                        </a:rPr>
                        <a:t>"UFunc: Reduce loop with just outer iterator</a:t>
                      </a:r>
                      <a:r>
                        <a:rPr lang="en-US" sz="3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\n</a:t>
                      </a:r>
                      <a:r>
                        <a:rPr lang="en-US" sz="300" i="0">
                          <a:solidFill>
                            <a:srgbClr val="FFE500"/>
                          </a:solidFill>
                          <a:effectLst/>
                          <a:latin typeface="Inconsolata" panose="020B0609030003000000" pitchFamily="49" charset="0"/>
                        </a:rPr>
                        <a:t>"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);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9466549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4141157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da-DK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 stride0 </a:t>
                      </a:r>
                      <a:r>
                        <a:rPr lang="da-DK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=</a:t>
                      </a:r>
                      <a:r>
                        <a:rPr lang="da-DK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da-DK" sz="300" i="0">
                          <a:solidFill>
                            <a:srgbClr val="FFFFFF"/>
                          </a:solidFill>
                          <a:effectLst/>
                          <a:latin typeface="Inconsolata" panose="020B0609030003000000" pitchFamily="49" charset="0"/>
                        </a:rPr>
                        <a:t>PyArray_STRIDE</a:t>
                      </a:r>
                      <a:r>
                        <a:rPr lang="da-DK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(op[</a:t>
                      </a:r>
                      <a:r>
                        <a:rPr lang="da-DK" sz="3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0</a:t>
                      </a:r>
                      <a:r>
                        <a:rPr lang="da-DK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], axis);</a:t>
                      </a:r>
                      <a:r>
                        <a:rPr lang="da-DK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558904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2617893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 stride_copy[</a:t>
                      </a:r>
                      <a:r>
                        <a:rPr lang="en-US" sz="3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0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]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=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stride0;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1634765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 stride_copy[</a:t>
                      </a:r>
                      <a:r>
                        <a:rPr lang="en-US" sz="3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1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]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=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stride1;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9874800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 stride_copy[</a:t>
                      </a:r>
                      <a:r>
                        <a:rPr lang="en-US" sz="3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2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]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=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stride0;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516737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1771903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 needs_api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=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300" i="0">
                          <a:solidFill>
                            <a:srgbClr val="FFFFFF"/>
                          </a:solidFill>
                          <a:effectLst/>
                          <a:latin typeface="Inconsolata" panose="020B0609030003000000" pitchFamily="49" charset="0"/>
                        </a:rPr>
                        <a:t>NpyIter_IterationNeedsAPI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(iter);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3789445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8048710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 </a:t>
                      </a:r>
                      <a:r>
                        <a:rPr lang="en-US" sz="300" i="0">
                          <a:solidFill>
                            <a:srgbClr val="FFFFFF"/>
                          </a:solidFill>
                          <a:effectLst/>
                          <a:latin typeface="Inconsolata" panose="020B0609030003000000" pitchFamily="49" charset="0"/>
                        </a:rPr>
                        <a:t>NPY_BEGIN_THREADS_NDITER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(iter);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5110816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2262864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do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{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1414471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     dataptr_copy[</a:t>
                      </a:r>
                      <a:r>
                        <a:rPr lang="en-US" sz="3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0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]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=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dataptr[</a:t>
                      </a:r>
                      <a:r>
                        <a:rPr lang="en-US" sz="3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0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];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6972423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     dataptr_copy[</a:t>
                      </a:r>
                      <a:r>
                        <a:rPr lang="en-US" sz="3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1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]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=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dataptr[</a:t>
                      </a:r>
                      <a:r>
                        <a:rPr lang="en-US" sz="3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1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];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4139875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     dataptr_copy[</a:t>
                      </a:r>
                      <a:r>
                        <a:rPr lang="en-US" sz="3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2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]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=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dataptr[</a:t>
                      </a:r>
                      <a:r>
                        <a:rPr lang="en-US" sz="3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0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];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0293571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2040218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     </a:t>
                      </a:r>
                      <a:r>
                        <a:rPr lang="en-US" sz="300" i="0">
                          <a:solidFill>
                            <a:srgbClr val="557DA0"/>
                          </a:solidFill>
                          <a:effectLst/>
                          <a:latin typeface="Inconsolata" panose="020B0609030003000000" pitchFamily="49" charset="0"/>
                        </a:rPr>
                        <a:t>/*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9349579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557DA0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      * Copy the first element to start the reduction.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7397547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557DA0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      *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6171179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557DA0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      * Output (dataptr[0]) and input (dataptr[1]) may point to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1131478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557DA0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      * the same memory, e.g. np.add.accumulate(a, out=a).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1448933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557DA0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      */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5862703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    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if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(otype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==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NPY_OBJECT) {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3004198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         </a:t>
                      </a:r>
                      <a:r>
                        <a:rPr lang="en-US" sz="300" i="0">
                          <a:solidFill>
                            <a:srgbClr val="557DA0"/>
                          </a:solidFill>
                          <a:effectLst/>
                          <a:latin typeface="Inconsolata" panose="020B0609030003000000" pitchFamily="49" charset="0"/>
                        </a:rPr>
                        <a:t>/*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3099609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557DA0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          * Incref before decref to avoid the possibility of the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4153272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557DA0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          * reference count being zero temporarily.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9120609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557DA0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          */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5143698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         </a:t>
                      </a:r>
                      <a:r>
                        <a:rPr lang="en-US" sz="300" i="0">
                          <a:solidFill>
                            <a:srgbClr val="FFFFFF"/>
                          </a:solidFill>
                          <a:effectLst/>
                          <a:latin typeface="Inconsolata" panose="020B0609030003000000" pitchFamily="49" charset="0"/>
                        </a:rPr>
                        <a:t>Py_XINCREF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(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*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(PyObject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**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)dataptr_copy[</a:t>
                      </a:r>
                      <a:r>
                        <a:rPr lang="en-US" sz="3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1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]);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7916632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         </a:t>
                      </a:r>
                      <a:r>
                        <a:rPr lang="en-US" sz="300" i="0">
                          <a:solidFill>
                            <a:srgbClr val="FFFFFF"/>
                          </a:solidFill>
                          <a:effectLst/>
                          <a:latin typeface="Inconsolata" panose="020B0609030003000000" pitchFamily="49" charset="0"/>
                        </a:rPr>
                        <a:t>Py_XDECREF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(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*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(PyObject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**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)dataptr_copy[</a:t>
                      </a:r>
                      <a:r>
                        <a:rPr lang="en-US" sz="3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0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]);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8682985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        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*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(PyObject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**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)dataptr_copy[</a:t>
                      </a:r>
                      <a:r>
                        <a:rPr lang="en-US" sz="3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0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]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=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4181314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                            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*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(PyObject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**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)dataptr_copy[</a:t>
                      </a:r>
                      <a:r>
                        <a:rPr lang="en-US" sz="3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1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];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7696773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     }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187559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    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else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{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9727227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         </a:t>
                      </a:r>
                      <a:r>
                        <a:rPr lang="en-US" sz="300" i="0">
                          <a:solidFill>
                            <a:srgbClr val="00D6FF"/>
                          </a:solidFill>
                          <a:effectLst/>
                          <a:latin typeface="Inconsolata" panose="020B0609030003000000" pitchFamily="49" charset="0"/>
                        </a:rPr>
                        <a:t>memmove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(dataptr_copy[</a:t>
                      </a:r>
                      <a:r>
                        <a:rPr lang="en-US" sz="3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0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], dataptr_copy[</a:t>
                      </a:r>
                      <a:r>
                        <a:rPr lang="en-US" sz="3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1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], itemsize);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6802872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     }</a:t>
                      </a:r>
                      <a:endParaRPr lang="en-US" sz="300">
                        <a:effectLst/>
                        <a:latin typeface="Inconsolata" panose="020B0609030003000000" pitchFamily="49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6042656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B1242249-A2A4-4D66-A958-550D35744722}"/>
              </a:ext>
            </a:extLst>
          </p:cNvPr>
          <p:cNvGraphicFramePr>
            <a:graphicFrameLocks noGrp="1"/>
          </p:cNvGraphicFramePr>
          <p:nvPr/>
        </p:nvGraphicFramePr>
        <p:xfrm>
          <a:off x="10582057" y="1606859"/>
          <a:ext cx="1214910" cy="4937760"/>
        </p:xfrm>
        <a:graphic>
          <a:graphicData uri="http://schemas.openxmlformats.org/drawingml/2006/table">
            <a:tbl>
              <a:tblPr/>
              <a:tblGrid>
                <a:gridCol w="1214910">
                  <a:extLst>
                    <a:ext uri="{9D8B030D-6E8A-4147-A177-3AD203B41FA5}">
                      <a16:colId xmlns:a16="http://schemas.microsoft.com/office/drawing/2014/main" val="2799671217"/>
                    </a:ext>
                  </a:extLst>
                </a:gridCol>
              </a:tblGrid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if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(count_m1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&gt;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3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0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) {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382351"/>
                  </a:ext>
                </a:extLst>
              </a:tr>
              <a:tr h="89689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         </a:t>
                      </a:r>
                      <a:r>
                        <a:rPr lang="en-US" sz="300" i="0">
                          <a:solidFill>
                            <a:srgbClr val="557DA0"/>
                          </a:solidFill>
                          <a:effectLst/>
                          <a:latin typeface="Inconsolata" panose="020B0609030003000000" pitchFamily="49" charset="0"/>
                        </a:rPr>
                        <a:t>/* Turn the two items into three for the inner loop */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4527634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         dataptr_copy[</a:t>
                      </a:r>
                      <a:r>
                        <a:rPr lang="en-US" sz="3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1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]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+=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stride1;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0762873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         dataptr_copy[</a:t>
                      </a:r>
                      <a:r>
                        <a:rPr lang="en-US" sz="3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2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]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+=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stride0;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090213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         </a:t>
                      </a:r>
                      <a:r>
                        <a:rPr lang="en-US" sz="300" i="0">
                          <a:solidFill>
                            <a:srgbClr val="FFFFFF"/>
                          </a:solidFill>
                          <a:effectLst/>
                          <a:latin typeface="Inconsolata" panose="020B0609030003000000" pitchFamily="49" charset="0"/>
                        </a:rPr>
                        <a:t>NPY_UF_DBG_PRINT1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(</a:t>
                      </a:r>
                      <a:r>
                        <a:rPr lang="en-US" sz="300" i="0">
                          <a:solidFill>
                            <a:srgbClr val="FFE500"/>
                          </a:solidFill>
                          <a:effectLst/>
                          <a:latin typeface="Inconsolata" panose="020B0609030003000000" pitchFamily="49" charset="0"/>
                        </a:rPr>
                        <a:t>"iterator loop count </a:t>
                      </a:r>
                      <a:r>
                        <a:rPr lang="en-US" sz="3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%d\n</a:t>
                      </a:r>
                      <a:r>
                        <a:rPr lang="en-US" sz="300" i="0">
                          <a:solidFill>
                            <a:srgbClr val="FFE500"/>
                          </a:solidFill>
                          <a:effectLst/>
                          <a:latin typeface="Inconsolata" panose="020B0609030003000000" pitchFamily="49" charset="0"/>
                        </a:rPr>
                        <a:t>"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,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1058970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                                         (</a:t>
                      </a:r>
                      <a:r>
                        <a:rPr lang="en-US" sz="300" i="0">
                          <a:solidFill>
                            <a:srgbClr val="00D6FF"/>
                          </a:solidFill>
                          <a:effectLst/>
                          <a:latin typeface="Inconsolata" panose="020B0609030003000000" pitchFamily="49" charset="0"/>
                        </a:rPr>
                        <a:t>int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)count_m1);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4951568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         </a:t>
                      </a:r>
                      <a:r>
                        <a:rPr lang="en-US" sz="300" i="0">
                          <a:solidFill>
                            <a:srgbClr val="FFFFFF"/>
                          </a:solidFill>
                          <a:effectLst/>
                          <a:latin typeface="Inconsolata" panose="020B0609030003000000" pitchFamily="49" charset="0"/>
                        </a:rPr>
                        <a:t>innerloop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(dataptr_copy,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&amp;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count_m1,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9267024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                     stride_copy, innerloopdata);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9938278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     }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3556327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 }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while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(</a:t>
                      </a:r>
                      <a:r>
                        <a:rPr lang="en-US" sz="300" i="0">
                          <a:solidFill>
                            <a:srgbClr val="FFFFFF"/>
                          </a:solidFill>
                          <a:effectLst/>
                          <a:latin typeface="Inconsolata" panose="020B0609030003000000" pitchFamily="49" charset="0"/>
                        </a:rPr>
                        <a:t>iternext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(iter));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3368684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9242880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 NPY_END_THREADS;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8257502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 }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7569791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else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if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(iter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==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3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NULL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) {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336105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 </a:t>
                      </a:r>
                      <a:r>
                        <a:rPr lang="en-US" sz="300" i="0">
                          <a:solidFill>
                            <a:srgbClr val="00D6FF"/>
                          </a:solidFill>
                          <a:effectLst/>
                          <a:latin typeface="Inconsolata" panose="020B0609030003000000" pitchFamily="49" charset="0"/>
                        </a:rPr>
                        <a:t>char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*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dataptr_copy[</a:t>
                      </a:r>
                      <a:r>
                        <a:rPr lang="en-US" sz="3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3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];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0135212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 npy_intp stride_copy[</a:t>
                      </a:r>
                      <a:r>
                        <a:rPr lang="en-US" sz="3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3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];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9941032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9886657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 </a:t>
                      </a:r>
                      <a:r>
                        <a:rPr lang="en-US" sz="300" i="0">
                          <a:solidFill>
                            <a:srgbClr val="00D6FF"/>
                          </a:solidFill>
                          <a:effectLst/>
                          <a:latin typeface="Inconsolata" panose="020B0609030003000000" pitchFamily="49" charset="0"/>
                        </a:rPr>
                        <a:t>int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itemsize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=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op_dtypes[</a:t>
                      </a:r>
                      <a:r>
                        <a:rPr lang="en-US" sz="3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0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]-&gt;elsize;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2101734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3662479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 </a:t>
                      </a:r>
                      <a:r>
                        <a:rPr lang="en-US" sz="300" i="0">
                          <a:solidFill>
                            <a:srgbClr val="557DA0"/>
                          </a:solidFill>
                          <a:effectLst/>
                          <a:latin typeface="Inconsolata" panose="020B0609030003000000" pitchFamily="49" charset="0"/>
                        </a:rPr>
                        <a:t>/* Execute the loop with no iterators */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3654873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 npy_intp count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=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300" i="0">
                          <a:solidFill>
                            <a:srgbClr val="FFFFFF"/>
                          </a:solidFill>
                          <a:effectLst/>
                          <a:latin typeface="Inconsolata" panose="020B0609030003000000" pitchFamily="49" charset="0"/>
                        </a:rPr>
                        <a:t>PyArray_DIM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(op[</a:t>
                      </a:r>
                      <a:r>
                        <a:rPr lang="en-US" sz="3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1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], axis);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6286193"/>
                  </a:ext>
                </a:extLst>
              </a:tr>
              <a:tr h="89689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 npy_intp stride0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=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3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0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, stride1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=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300" i="0">
                          <a:solidFill>
                            <a:srgbClr val="FFFFFF"/>
                          </a:solidFill>
                          <a:effectLst/>
                          <a:latin typeface="Inconsolata" panose="020B0609030003000000" pitchFamily="49" charset="0"/>
                        </a:rPr>
                        <a:t>PyArray_STRIDE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(op[</a:t>
                      </a:r>
                      <a:r>
                        <a:rPr lang="en-US" sz="3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1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], axis);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7703488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2394170"/>
                  </a:ext>
                </a:extLst>
              </a:tr>
              <a:tr h="89689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 </a:t>
                      </a:r>
                      <a:r>
                        <a:rPr lang="en-US" sz="300" i="0">
                          <a:solidFill>
                            <a:srgbClr val="FFFFFF"/>
                          </a:solidFill>
                          <a:effectLst/>
                          <a:latin typeface="Inconsolata" panose="020B0609030003000000" pitchFamily="49" charset="0"/>
                        </a:rPr>
                        <a:t>NPY_UF_DBG_PRINT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(</a:t>
                      </a:r>
                      <a:r>
                        <a:rPr lang="en-US" sz="300" i="0">
                          <a:solidFill>
                            <a:srgbClr val="FFE500"/>
                          </a:solidFill>
                          <a:effectLst/>
                          <a:latin typeface="Inconsolata" panose="020B0609030003000000" pitchFamily="49" charset="0"/>
                        </a:rPr>
                        <a:t>"UFunc: Reduce loop with no iterators</a:t>
                      </a:r>
                      <a:r>
                        <a:rPr lang="en-US" sz="3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\n</a:t>
                      </a:r>
                      <a:r>
                        <a:rPr lang="en-US" sz="300" i="0">
                          <a:solidFill>
                            <a:srgbClr val="FFE500"/>
                          </a:solidFill>
                          <a:effectLst/>
                          <a:latin typeface="Inconsolata" panose="020B0609030003000000" pitchFamily="49" charset="0"/>
                        </a:rPr>
                        <a:t>"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);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1483279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3695359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if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(</a:t>
                      </a:r>
                      <a:r>
                        <a:rPr lang="en-US" sz="300" i="0">
                          <a:solidFill>
                            <a:srgbClr val="FFFFFF"/>
                          </a:solidFill>
                          <a:effectLst/>
                          <a:latin typeface="Inconsolata" panose="020B0609030003000000" pitchFamily="49" charset="0"/>
                        </a:rPr>
                        <a:t>PyArray_NDIM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(op[</a:t>
                      </a:r>
                      <a:r>
                        <a:rPr lang="en-US" sz="3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0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])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!=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300" i="0">
                          <a:solidFill>
                            <a:srgbClr val="FFFFFF"/>
                          </a:solidFill>
                          <a:effectLst/>
                          <a:latin typeface="Inconsolata" panose="020B0609030003000000" pitchFamily="49" charset="0"/>
                        </a:rPr>
                        <a:t>PyArray_NDIM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(op[</a:t>
                      </a:r>
                      <a:r>
                        <a:rPr lang="en-US" sz="3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1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])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||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1267700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        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!</a:t>
                      </a:r>
                      <a:r>
                        <a:rPr lang="en-US" sz="300" i="0">
                          <a:solidFill>
                            <a:srgbClr val="FFFFFF"/>
                          </a:solidFill>
                          <a:effectLst/>
                          <a:latin typeface="Inconsolata" panose="020B0609030003000000" pitchFamily="49" charset="0"/>
                        </a:rPr>
                        <a:t>PyArray_CompareLists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(</a:t>
                      </a:r>
                      <a:r>
                        <a:rPr lang="en-US" sz="300" i="0">
                          <a:solidFill>
                            <a:srgbClr val="FFFFFF"/>
                          </a:solidFill>
                          <a:effectLst/>
                          <a:latin typeface="Inconsolata" panose="020B0609030003000000" pitchFamily="49" charset="0"/>
                        </a:rPr>
                        <a:t>PyArray_DIMS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(op[</a:t>
                      </a:r>
                      <a:r>
                        <a:rPr lang="en-US" sz="3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0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]),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4317291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                               </a:t>
                      </a:r>
                      <a:r>
                        <a:rPr lang="en-US" sz="300" i="0">
                          <a:solidFill>
                            <a:srgbClr val="FFFFFF"/>
                          </a:solidFill>
                          <a:effectLst/>
                          <a:latin typeface="Inconsolata" panose="020B0609030003000000" pitchFamily="49" charset="0"/>
                        </a:rPr>
                        <a:t>PyArray_DIMS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(op[</a:t>
                      </a:r>
                      <a:r>
                        <a:rPr lang="en-US" sz="3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1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]),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5700282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                               </a:t>
                      </a:r>
                      <a:r>
                        <a:rPr lang="en-US" sz="300" i="0">
                          <a:solidFill>
                            <a:srgbClr val="FFFFFF"/>
                          </a:solidFill>
                          <a:effectLst/>
                          <a:latin typeface="Inconsolata" panose="020B0609030003000000" pitchFamily="49" charset="0"/>
                        </a:rPr>
                        <a:t>PyArray_NDIM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(op[</a:t>
                      </a:r>
                      <a:r>
                        <a:rPr lang="en-US" sz="3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0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]))) {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2607287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     </a:t>
                      </a:r>
                      <a:r>
                        <a:rPr lang="en-US" sz="300" i="0">
                          <a:solidFill>
                            <a:srgbClr val="FFFFFF"/>
                          </a:solidFill>
                          <a:effectLst/>
                          <a:latin typeface="Inconsolata" panose="020B0609030003000000" pitchFamily="49" charset="0"/>
                        </a:rPr>
                        <a:t>PyErr_SetString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(PyExc_ValueError,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6965707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             </a:t>
                      </a:r>
                      <a:r>
                        <a:rPr lang="en-US" sz="300" i="0">
                          <a:solidFill>
                            <a:srgbClr val="FFE500"/>
                          </a:solidFill>
                          <a:effectLst/>
                          <a:latin typeface="Inconsolata" panose="020B0609030003000000" pitchFamily="49" charset="0"/>
                        </a:rPr>
                        <a:t>"provided out is the wrong size "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2977256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             </a:t>
                      </a:r>
                      <a:r>
                        <a:rPr lang="en-US" sz="300" i="0">
                          <a:solidFill>
                            <a:srgbClr val="FFE500"/>
                          </a:solidFill>
                          <a:effectLst/>
                          <a:latin typeface="Inconsolata" panose="020B0609030003000000" pitchFamily="49" charset="0"/>
                        </a:rPr>
                        <a:t>"for the reduction"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);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2449061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    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goto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fail;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8228732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 }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0211703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da-DK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 stride0 </a:t>
                      </a:r>
                      <a:r>
                        <a:rPr lang="da-DK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=</a:t>
                      </a:r>
                      <a:r>
                        <a:rPr lang="da-DK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da-DK" sz="300" i="0">
                          <a:solidFill>
                            <a:srgbClr val="FFFFFF"/>
                          </a:solidFill>
                          <a:effectLst/>
                          <a:latin typeface="Inconsolata" panose="020B0609030003000000" pitchFamily="49" charset="0"/>
                        </a:rPr>
                        <a:t>PyArray_STRIDE</a:t>
                      </a:r>
                      <a:r>
                        <a:rPr lang="da-DK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(op[</a:t>
                      </a:r>
                      <a:r>
                        <a:rPr lang="da-DK" sz="3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0</a:t>
                      </a:r>
                      <a:r>
                        <a:rPr lang="da-DK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], axis);</a:t>
                      </a:r>
                      <a:r>
                        <a:rPr lang="da-DK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1593572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745173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 stride_copy[</a:t>
                      </a:r>
                      <a:r>
                        <a:rPr lang="en-US" sz="3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0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]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=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stride0;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2706915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 stride_copy[</a:t>
                      </a:r>
                      <a:r>
                        <a:rPr lang="en-US" sz="3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1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]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=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stride1;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5523354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 stride_copy[</a:t>
                      </a:r>
                      <a:r>
                        <a:rPr lang="en-US" sz="3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2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]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=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stride0;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6436979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7193752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 </a:t>
                      </a:r>
                      <a:r>
                        <a:rPr lang="en-US" sz="300" i="0">
                          <a:solidFill>
                            <a:srgbClr val="557DA0"/>
                          </a:solidFill>
                          <a:effectLst/>
                          <a:latin typeface="Inconsolata" panose="020B0609030003000000" pitchFamily="49" charset="0"/>
                        </a:rPr>
                        <a:t>/* Turn the two items into three for the inner loop */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599013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 dataptr_copy[</a:t>
                      </a:r>
                      <a:r>
                        <a:rPr lang="en-US" sz="3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0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]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=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300" i="0">
                          <a:solidFill>
                            <a:srgbClr val="FFFFFF"/>
                          </a:solidFill>
                          <a:effectLst/>
                          <a:latin typeface="Inconsolata" panose="020B0609030003000000" pitchFamily="49" charset="0"/>
                        </a:rPr>
                        <a:t>PyArray_BYTES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(op[</a:t>
                      </a:r>
                      <a:r>
                        <a:rPr lang="en-US" sz="3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0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]);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3434947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 dataptr_copy[</a:t>
                      </a:r>
                      <a:r>
                        <a:rPr lang="en-US" sz="3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1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]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=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300" i="0">
                          <a:solidFill>
                            <a:srgbClr val="FFFFFF"/>
                          </a:solidFill>
                          <a:effectLst/>
                          <a:latin typeface="Inconsolata" panose="020B0609030003000000" pitchFamily="49" charset="0"/>
                        </a:rPr>
                        <a:t>PyArray_BYTES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(op[</a:t>
                      </a:r>
                      <a:r>
                        <a:rPr lang="en-US" sz="3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1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]);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9447219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 dataptr_copy[</a:t>
                      </a:r>
                      <a:r>
                        <a:rPr lang="en-US" sz="3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2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]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=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300" i="0">
                          <a:solidFill>
                            <a:srgbClr val="FFFFFF"/>
                          </a:solidFill>
                          <a:effectLst/>
                          <a:latin typeface="Inconsolata" panose="020B0609030003000000" pitchFamily="49" charset="0"/>
                        </a:rPr>
                        <a:t>PyArray_BYTES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(op[</a:t>
                      </a:r>
                      <a:r>
                        <a:rPr lang="en-US" sz="3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0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]);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895401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4561660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 </a:t>
                      </a:r>
                      <a:r>
                        <a:rPr lang="en-US" sz="300" i="0">
                          <a:solidFill>
                            <a:srgbClr val="557DA0"/>
                          </a:solidFill>
                          <a:effectLst/>
                          <a:latin typeface="Inconsolata" panose="020B0609030003000000" pitchFamily="49" charset="0"/>
                        </a:rPr>
                        <a:t>/*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6243514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557DA0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  * Copy the first element to start the reduction.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7675394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557DA0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  *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0358901"/>
                  </a:ext>
                </a:extLst>
              </a:tr>
              <a:tr h="89689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557DA0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  * Output (dataptr[0]) and input (dataptr[1]) may point to the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869901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557DA0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  * same memory, e.g. np.add.accumulate(a, out=a).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2237516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557DA0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  */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0069627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if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(otype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==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NPY_OBJECT) {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1557467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     </a:t>
                      </a:r>
                      <a:r>
                        <a:rPr lang="en-US" sz="300" i="0">
                          <a:solidFill>
                            <a:srgbClr val="557DA0"/>
                          </a:solidFill>
                          <a:effectLst/>
                          <a:latin typeface="Inconsolata" panose="020B0609030003000000" pitchFamily="49" charset="0"/>
                        </a:rPr>
                        <a:t>/*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6829952"/>
                  </a:ext>
                </a:extLst>
              </a:tr>
              <a:tr h="89689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557DA0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      * Incref before decref to avoid the possibility of the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9556747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557DA0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      * reference count being zero temporarily.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9818448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557DA0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      */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1898514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     </a:t>
                      </a:r>
                      <a:r>
                        <a:rPr lang="en-US" sz="300" i="0">
                          <a:solidFill>
                            <a:srgbClr val="FFFFFF"/>
                          </a:solidFill>
                          <a:effectLst/>
                          <a:latin typeface="Inconsolata" panose="020B0609030003000000" pitchFamily="49" charset="0"/>
                        </a:rPr>
                        <a:t>Py_XINCREF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(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*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(PyObject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**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)dataptr_copy[</a:t>
                      </a:r>
                      <a:r>
                        <a:rPr lang="en-US" sz="3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1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]);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8954784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     </a:t>
                      </a:r>
                      <a:r>
                        <a:rPr lang="en-US" sz="300" i="0">
                          <a:solidFill>
                            <a:srgbClr val="FFFFFF"/>
                          </a:solidFill>
                          <a:effectLst/>
                          <a:latin typeface="Inconsolata" panose="020B0609030003000000" pitchFamily="49" charset="0"/>
                        </a:rPr>
                        <a:t>Py_XDECREF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(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*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(PyObject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**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)dataptr_copy[</a:t>
                      </a:r>
                      <a:r>
                        <a:rPr lang="en-US" sz="3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0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]);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2397384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    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*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(PyObject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**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)dataptr_copy[</a:t>
                      </a:r>
                      <a:r>
                        <a:rPr lang="en-US" sz="3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0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]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=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552897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                        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*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(PyObject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**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)dataptr_copy[</a:t>
                      </a:r>
                      <a:r>
                        <a:rPr lang="en-US" sz="3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1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];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8756734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 }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4808906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else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{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3225320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     </a:t>
                      </a:r>
                      <a:r>
                        <a:rPr lang="en-US" sz="300" i="0">
                          <a:solidFill>
                            <a:srgbClr val="00D6FF"/>
                          </a:solidFill>
                          <a:effectLst/>
                          <a:latin typeface="Inconsolata" panose="020B0609030003000000" pitchFamily="49" charset="0"/>
                        </a:rPr>
                        <a:t>memmove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(dataptr_copy[</a:t>
                      </a:r>
                      <a:r>
                        <a:rPr lang="en-US" sz="3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0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], dataptr_copy[</a:t>
                      </a:r>
                      <a:r>
                        <a:rPr lang="en-US" sz="3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1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], itemsize);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7845298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 }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2561965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1021606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if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(count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&gt;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3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1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) {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9291162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    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--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count;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6424089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     dataptr_copy[</a:t>
                      </a:r>
                      <a:r>
                        <a:rPr lang="en-US" sz="3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1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]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+=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stride1;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8209216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     dataptr_copy[</a:t>
                      </a:r>
                      <a:r>
                        <a:rPr lang="en-US" sz="3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2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]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+=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stride0;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3925049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4844799"/>
                  </a:ext>
                </a:extLst>
              </a:tr>
              <a:tr h="89689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     </a:t>
                      </a:r>
                      <a:r>
                        <a:rPr lang="en-US" sz="300" i="0">
                          <a:solidFill>
                            <a:srgbClr val="FFFFFF"/>
                          </a:solidFill>
                          <a:effectLst/>
                          <a:latin typeface="Inconsolata" panose="020B0609030003000000" pitchFamily="49" charset="0"/>
                        </a:rPr>
                        <a:t>NPY_UF_DBG_PRINT1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(</a:t>
                      </a:r>
                      <a:r>
                        <a:rPr lang="en-US" sz="300" i="0">
                          <a:solidFill>
                            <a:srgbClr val="FFE500"/>
                          </a:solidFill>
                          <a:effectLst/>
                          <a:latin typeface="Inconsolata" panose="020B0609030003000000" pitchFamily="49" charset="0"/>
                        </a:rPr>
                        <a:t>"iterator loop count </a:t>
                      </a:r>
                      <a:r>
                        <a:rPr lang="en-US" sz="3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%d\n</a:t>
                      </a:r>
                      <a:r>
                        <a:rPr lang="en-US" sz="300" i="0">
                          <a:solidFill>
                            <a:srgbClr val="FFE500"/>
                          </a:solidFill>
                          <a:effectLst/>
                          <a:latin typeface="Inconsolata" panose="020B0609030003000000" pitchFamily="49" charset="0"/>
                        </a:rPr>
                        <a:t>"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, (</a:t>
                      </a:r>
                      <a:r>
                        <a:rPr lang="en-US" sz="300" i="0">
                          <a:solidFill>
                            <a:srgbClr val="00D6FF"/>
                          </a:solidFill>
                          <a:effectLst/>
                          <a:latin typeface="Inconsolata" panose="020B0609030003000000" pitchFamily="49" charset="0"/>
                        </a:rPr>
                        <a:t>int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)count);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1867120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960372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     needs_api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=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300" i="0">
                          <a:solidFill>
                            <a:srgbClr val="FFFFFF"/>
                          </a:solidFill>
                          <a:effectLst/>
                          <a:latin typeface="Inconsolata" panose="020B0609030003000000" pitchFamily="49" charset="0"/>
                        </a:rPr>
                        <a:t>PyDataType_REFCHK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(op_dtypes[</a:t>
                      </a:r>
                      <a:r>
                        <a:rPr lang="en-US" sz="3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0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]);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5707534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2362723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    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if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(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!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needs_api) {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5415867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         </a:t>
                      </a:r>
                      <a:r>
                        <a:rPr lang="en-US" sz="300" i="0">
                          <a:solidFill>
                            <a:srgbClr val="FFFFFF"/>
                          </a:solidFill>
                          <a:effectLst/>
                          <a:latin typeface="Inconsolata" panose="020B0609030003000000" pitchFamily="49" charset="0"/>
                        </a:rPr>
                        <a:t>NPY_BEGIN_THREADS_THRESHOLDED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(count);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9483768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     }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5563168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3067346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     </a:t>
                      </a:r>
                      <a:r>
                        <a:rPr lang="en-US" sz="300" i="0">
                          <a:solidFill>
                            <a:srgbClr val="FFFFFF"/>
                          </a:solidFill>
                          <a:effectLst/>
                          <a:latin typeface="Inconsolata" panose="020B0609030003000000" pitchFamily="49" charset="0"/>
                        </a:rPr>
                        <a:t>innerloop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(dataptr_copy,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&amp;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count,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3084299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                 stride_copy, innerloopdata);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6251828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5634035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     NPY_END_THREADS;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9333465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 }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2774337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 }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8262605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3547824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finish: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7300418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nl-NL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 </a:t>
                      </a:r>
                      <a:r>
                        <a:rPr lang="nl-NL" sz="300" i="0">
                          <a:solidFill>
                            <a:srgbClr val="FFFFFF"/>
                          </a:solidFill>
                          <a:effectLst/>
                          <a:latin typeface="Inconsolata" panose="020B0609030003000000" pitchFamily="49" charset="0"/>
                        </a:rPr>
                        <a:t>Py_XDECREF</a:t>
                      </a:r>
                      <a:r>
                        <a:rPr lang="nl-NL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(op_dtypes[</a:t>
                      </a:r>
                      <a:r>
                        <a:rPr lang="nl-NL" sz="3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0</a:t>
                      </a:r>
                      <a:r>
                        <a:rPr lang="nl-NL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]);</a:t>
                      </a:r>
                      <a:r>
                        <a:rPr lang="nl-NL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8934501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 </a:t>
                      </a:r>
                      <a:r>
                        <a:rPr lang="en-US" sz="300" i="0">
                          <a:solidFill>
                            <a:srgbClr val="FFFFFF"/>
                          </a:solidFill>
                          <a:effectLst/>
                          <a:latin typeface="Inconsolata" panose="020B0609030003000000" pitchFamily="49" charset="0"/>
                        </a:rPr>
                        <a:t>NpyIter_Deallocate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(iter);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3621079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 </a:t>
                      </a:r>
                      <a:r>
                        <a:rPr lang="en-US" sz="300" i="0">
                          <a:solidFill>
                            <a:srgbClr val="FFFFFF"/>
                          </a:solidFill>
                          <a:effectLst/>
                          <a:latin typeface="Inconsolata" panose="020B0609030003000000" pitchFamily="49" charset="0"/>
                        </a:rPr>
                        <a:t>NpyIter_Deallocate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(iter_inner);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71883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6120790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return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(PyObject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*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)out;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2840848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7558177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fail: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7641085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 </a:t>
                      </a:r>
                      <a:r>
                        <a:rPr lang="en-US" sz="300" i="0">
                          <a:solidFill>
                            <a:srgbClr val="FFFFFF"/>
                          </a:solidFill>
                          <a:effectLst/>
                          <a:latin typeface="Inconsolata" panose="020B0609030003000000" pitchFamily="49" charset="0"/>
                        </a:rPr>
                        <a:t>Py_XDECREF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(out);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3735254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nl-NL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 </a:t>
                      </a:r>
                      <a:r>
                        <a:rPr lang="nl-NL" sz="300" i="0">
                          <a:solidFill>
                            <a:srgbClr val="FFFFFF"/>
                          </a:solidFill>
                          <a:effectLst/>
                          <a:latin typeface="Inconsolata" panose="020B0609030003000000" pitchFamily="49" charset="0"/>
                        </a:rPr>
                        <a:t>Py_XDECREF</a:t>
                      </a:r>
                      <a:r>
                        <a:rPr lang="nl-NL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(op_dtypes[</a:t>
                      </a:r>
                      <a:r>
                        <a:rPr lang="nl-NL" sz="3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0</a:t>
                      </a:r>
                      <a:r>
                        <a:rPr lang="nl-NL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]);</a:t>
                      </a:r>
                      <a:r>
                        <a:rPr lang="nl-NL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5750250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6222334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 </a:t>
                      </a:r>
                      <a:r>
                        <a:rPr lang="en-US" sz="300" i="0">
                          <a:solidFill>
                            <a:srgbClr val="FFFFFF"/>
                          </a:solidFill>
                          <a:effectLst/>
                          <a:latin typeface="Inconsolata" panose="020B0609030003000000" pitchFamily="49" charset="0"/>
                        </a:rPr>
                        <a:t>NpyIter_Deallocate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(iter);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6634649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 </a:t>
                      </a:r>
                      <a:r>
                        <a:rPr lang="en-US" sz="300" i="0">
                          <a:solidFill>
                            <a:srgbClr val="FFFFFF"/>
                          </a:solidFill>
                          <a:effectLst/>
                          <a:latin typeface="Inconsolata" panose="020B0609030003000000" pitchFamily="49" charset="0"/>
                        </a:rPr>
                        <a:t>NpyIter_Deallocate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(iter_inner);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6603610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1238999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return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3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NULL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;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1101857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}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4469275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DCC1F4D7-C1ED-45D1-A4C7-7492D3F406D3}"/>
              </a:ext>
            </a:extLst>
          </p:cNvPr>
          <p:cNvGraphicFramePr>
            <a:graphicFrameLocks noGrp="1"/>
          </p:cNvGraphicFramePr>
          <p:nvPr/>
        </p:nvGraphicFramePr>
        <p:xfrm>
          <a:off x="1261263" y="4119081"/>
          <a:ext cx="3800741" cy="2565075"/>
        </p:xfrm>
        <a:graphic>
          <a:graphicData uri="http://schemas.openxmlformats.org/drawingml/2006/table">
            <a:tbl>
              <a:tblPr/>
              <a:tblGrid>
                <a:gridCol w="3800741">
                  <a:extLst>
                    <a:ext uri="{9D8B030D-6E8A-4147-A177-3AD203B41FA5}">
                      <a16:colId xmlns:a16="http://schemas.microsoft.com/office/drawing/2014/main" val="3869145779"/>
                    </a:ext>
                  </a:extLst>
                </a:gridCol>
              </a:tblGrid>
              <a:tr h="111525">
                <a:tc>
                  <a:txBody>
                    <a:bodyPr/>
                    <a:lstStyle/>
                    <a:p>
                      <a:r>
                        <a:rPr lang="en-US" sz="6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@TYPE@_@kind@(</a:t>
                      </a:r>
                      <a:r>
                        <a:rPr lang="en-US" sz="600" i="0">
                          <a:solidFill>
                            <a:srgbClr val="00D6FF"/>
                          </a:solidFill>
                          <a:effectLst/>
                          <a:latin typeface="Inconsolata" panose="020B0609030003000000" pitchFamily="49" charset="0"/>
                        </a:rPr>
                        <a:t>char</a:t>
                      </a:r>
                      <a:r>
                        <a:rPr lang="en-US" sz="6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6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**</a:t>
                      </a:r>
                      <a:r>
                        <a:rPr lang="en-US" sz="6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args, npy_intp </a:t>
                      </a:r>
                      <a:r>
                        <a:rPr lang="en-US" sz="6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*</a:t>
                      </a:r>
                      <a:r>
                        <a:rPr lang="en-US" sz="6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dimensions, npy_intp </a:t>
                      </a:r>
                      <a:r>
                        <a:rPr lang="en-US" sz="6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*</a:t>
                      </a:r>
                      <a:r>
                        <a:rPr lang="en-US" sz="6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steps, </a:t>
                      </a:r>
                      <a:r>
                        <a:rPr lang="en-US" sz="600" i="0">
                          <a:solidFill>
                            <a:srgbClr val="00D6FF"/>
                          </a:solidFill>
                          <a:effectLst/>
                          <a:latin typeface="Inconsolata" panose="020B0609030003000000" pitchFamily="49" charset="0"/>
                        </a:rPr>
                        <a:t>void</a:t>
                      </a:r>
                      <a:r>
                        <a:rPr lang="en-US" sz="6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6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*</a:t>
                      </a:r>
                      <a:r>
                        <a:rPr lang="en-US" sz="600" i="0">
                          <a:solidFill>
                            <a:srgbClr val="FFFFFF"/>
                          </a:solidFill>
                          <a:effectLst/>
                          <a:latin typeface="Inconsolata" panose="020B0609030003000000" pitchFamily="49" charset="0"/>
                        </a:rPr>
                        <a:t>NPY_UNUSED</a:t>
                      </a:r>
                      <a:r>
                        <a:rPr lang="en-US" sz="6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(func))</a:t>
                      </a:r>
                      <a:r>
                        <a:rPr lang="en-US" sz="6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758510"/>
                  </a:ext>
                </a:extLst>
              </a:tr>
              <a:tr h="111525">
                <a:tc>
                  <a:txBody>
                    <a:bodyPr/>
                    <a:lstStyle/>
                    <a:p>
                      <a:r>
                        <a:rPr lang="en-US" sz="6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{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7108087"/>
                  </a:ext>
                </a:extLst>
              </a:tr>
              <a:tr h="111525">
                <a:tc>
                  <a:txBody>
                    <a:bodyPr/>
                    <a:lstStyle/>
                    <a:p>
                      <a:r>
                        <a:rPr lang="en-US" sz="6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 </a:t>
                      </a:r>
                      <a:r>
                        <a:rPr lang="en-US" sz="6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if</a:t>
                      </a:r>
                      <a:r>
                        <a:rPr lang="en-US" sz="6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(IS_BINARY_REDUCE) {</a:t>
                      </a:r>
                      <a:r>
                        <a:rPr lang="en-US" sz="6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684542"/>
                  </a:ext>
                </a:extLst>
              </a:tr>
              <a:tr h="111525">
                <a:tc>
                  <a:txBody>
                    <a:bodyPr/>
                    <a:lstStyle/>
                    <a:p>
                      <a:r>
                        <a:rPr lang="en-US" sz="6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#if</a:t>
                      </a:r>
                      <a:r>
                        <a:rPr lang="en-US" sz="6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@PW@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84946"/>
                  </a:ext>
                </a:extLst>
              </a:tr>
              <a:tr h="111525">
                <a:tc>
                  <a:txBody>
                    <a:bodyPr/>
                    <a:lstStyle/>
                    <a:p>
                      <a:r>
                        <a:rPr lang="da-DK" sz="6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 @type@ </a:t>
                      </a:r>
                      <a:r>
                        <a:rPr lang="da-DK" sz="6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*</a:t>
                      </a:r>
                      <a:r>
                        <a:rPr lang="da-DK" sz="6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iop1 </a:t>
                      </a:r>
                      <a:r>
                        <a:rPr lang="da-DK" sz="6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=</a:t>
                      </a:r>
                      <a:r>
                        <a:rPr lang="da-DK" sz="6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(@type@ </a:t>
                      </a:r>
                      <a:r>
                        <a:rPr lang="da-DK" sz="6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*</a:t>
                      </a:r>
                      <a:r>
                        <a:rPr lang="da-DK" sz="6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)args[</a:t>
                      </a:r>
                      <a:r>
                        <a:rPr lang="da-DK" sz="6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0</a:t>
                      </a:r>
                      <a:r>
                        <a:rPr lang="da-DK" sz="6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];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5306963"/>
                  </a:ext>
                </a:extLst>
              </a:tr>
              <a:tr h="111525">
                <a:tc>
                  <a:txBody>
                    <a:bodyPr/>
                    <a:lstStyle/>
                    <a:p>
                      <a:r>
                        <a:rPr lang="pt-BR" sz="6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 npy_intp n </a:t>
                      </a:r>
                      <a:r>
                        <a:rPr lang="pt-BR" sz="6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=</a:t>
                      </a:r>
                      <a:r>
                        <a:rPr lang="pt-BR" sz="6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dimensions[</a:t>
                      </a:r>
                      <a:r>
                        <a:rPr lang="pt-BR" sz="6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0</a:t>
                      </a:r>
                      <a:r>
                        <a:rPr lang="pt-BR" sz="6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];</a:t>
                      </a:r>
                      <a:r>
                        <a:rPr lang="pt-BR" sz="6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1649256"/>
                  </a:ext>
                </a:extLst>
              </a:tr>
              <a:tr h="111525">
                <a:tc>
                  <a:txBody>
                    <a:bodyPr/>
                    <a:lstStyle/>
                    <a:p>
                      <a:r>
                        <a:rPr lang="en-US" sz="6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</a:t>
                      </a:r>
                      <a:r>
                        <a:rPr lang="en-US" sz="6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9512856"/>
                  </a:ext>
                </a:extLst>
              </a:tr>
              <a:tr h="111525">
                <a:tc>
                  <a:txBody>
                    <a:bodyPr/>
                    <a:lstStyle/>
                    <a:p>
                      <a:r>
                        <a:rPr lang="pt-BR" sz="6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 </a:t>
                      </a:r>
                      <a:r>
                        <a:rPr lang="pt-BR" sz="6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*</a:t>
                      </a:r>
                      <a:r>
                        <a:rPr lang="pt-BR" sz="6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iop1 @OP@</a:t>
                      </a:r>
                      <a:r>
                        <a:rPr lang="pt-BR" sz="6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=</a:t>
                      </a:r>
                      <a:r>
                        <a:rPr lang="pt-BR" sz="6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pairwise_sum_@TYPE@(args[</a:t>
                      </a:r>
                      <a:r>
                        <a:rPr lang="pt-BR" sz="6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1</a:t>
                      </a:r>
                      <a:r>
                        <a:rPr lang="pt-BR" sz="6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], n, steps[</a:t>
                      </a:r>
                      <a:r>
                        <a:rPr lang="pt-BR" sz="6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1</a:t>
                      </a:r>
                      <a:r>
                        <a:rPr lang="pt-BR" sz="6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]);</a:t>
                      </a:r>
                      <a:r>
                        <a:rPr lang="pt-BR" sz="6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8426049"/>
                  </a:ext>
                </a:extLst>
              </a:tr>
              <a:tr h="111525">
                <a:tc>
                  <a:txBody>
                    <a:bodyPr/>
                    <a:lstStyle/>
                    <a:p>
                      <a:r>
                        <a:rPr lang="en-US" sz="6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#else</a:t>
                      </a:r>
                      <a:r>
                        <a:rPr lang="en-US" sz="6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2884090"/>
                  </a:ext>
                </a:extLst>
              </a:tr>
              <a:tr h="111525">
                <a:tc>
                  <a:txBody>
                    <a:bodyPr/>
                    <a:lstStyle/>
                    <a:p>
                      <a:r>
                        <a:rPr lang="en-US" sz="6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 </a:t>
                      </a:r>
                      <a:r>
                        <a:rPr lang="en-US" sz="600" i="0">
                          <a:solidFill>
                            <a:srgbClr val="FFFFFF"/>
                          </a:solidFill>
                          <a:effectLst/>
                          <a:latin typeface="Inconsolata" panose="020B0609030003000000" pitchFamily="49" charset="0"/>
                        </a:rPr>
                        <a:t>BINARY_REDUCE_LOOP</a:t>
                      </a:r>
                      <a:r>
                        <a:rPr lang="en-US" sz="6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(@type@) {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2555993"/>
                  </a:ext>
                </a:extLst>
              </a:tr>
              <a:tr h="111525">
                <a:tc>
                  <a:txBody>
                    <a:bodyPr/>
                    <a:lstStyle/>
                    <a:p>
                      <a:r>
                        <a:rPr lang="en-US" sz="6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     io1 @OP@</a:t>
                      </a:r>
                      <a:r>
                        <a:rPr lang="en-US" sz="6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=</a:t>
                      </a:r>
                      <a:r>
                        <a:rPr lang="en-US" sz="6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6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*</a:t>
                      </a:r>
                      <a:r>
                        <a:rPr lang="en-US" sz="6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(@type@ </a:t>
                      </a:r>
                      <a:r>
                        <a:rPr lang="en-US" sz="6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*</a:t>
                      </a:r>
                      <a:r>
                        <a:rPr lang="en-US" sz="6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)ip2;</a:t>
                      </a:r>
                      <a:r>
                        <a:rPr lang="en-US" sz="6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084325"/>
                  </a:ext>
                </a:extLst>
              </a:tr>
              <a:tr h="111525">
                <a:tc>
                  <a:txBody>
                    <a:bodyPr/>
                    <a:lstStyle/>
                    <a:p>
                      <a:r>
                        <a:rPr lang="en-US" sz="6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 }</a:t>
                      </a:r>
                      <a:r>
                        <a:rPr lang="en-US" sz="6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2854211"/>
                  </a:ext>
                </a:extLst>
              </a:tr>
              <a:tr h="111525">
                <a:tc>
                  <a:txBody>
                    <a:bodyPr/>
                    <a:lstStyle/>
                    <a:p>
                      <a:r>
                        <a:rPr lang="en-US" sz="6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 </a:t>
                      </a:r>
                      <a:r>
                        <a:rPr lang="en-US" sz="6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*</a:t>
                      </a:r>
                      <a:r>
                        <a:rPr lang="en-US" sz="6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((@type@ </a:t>
                      </a:r>
                      <a:r>
                        <a:rPr lang="en-US" sz="6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*</a:t>
                      </a:r>
                      <a:r>
                        <a:rPr lang="en-US" sz="6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)iop1) </a:t>
                      </a:r>
                      <a:r>
                        <a:rPr lang="en-US" sz="6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=</a:t>
                      </a:r>
                      <a:r>
                        <a:rPr lang="en-US" sz="6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io1;</a:t>
                      </a:r>
                      <a:r>
                        <a:rPr lang="en-US" sz="6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5964822"/>
                  </a:ext>
                </a:extLst>
              </a:tr>
              <a:tr h="111525">
                <a:tc>
                  <a:txBody>
                    <a:bodyPr/>
                    <a:lstStyle/>
                    <a:p>
                      <a:r>
                        <a:rPr lang="en-US" sz="6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#endif</a:t>
                      </a:r>
                      <a:r>
                        <a:rPr lang="en-US" sz="6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1572099"/>
                  </a:ext>
                </a:extLst>
              </a:tr>
              <a:tr h="111525">
                <a:tc>
                  <a:txBody>
                    <a:bodyPr/>
                    <a:lstStyle/>
                    <a:p>
                      <a:r>
                        <a:rPr lang="en-US" sz="6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 }</a:t>
                      </a:r>
                      <a:r>
                        <a:rPr lang="en-US" sz="6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6320069"/>
                  </a:ext>
                </a:extLst>
              </a:tr>
              <a:tr h="111525">
                <a:tc>
                  <a:txBody>
                    <a:bodyPr/>
                    <a:lstStyle/>
                    <a:p>
                      <a:r>
                        <a:rPr lang="en-US" sz="6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 </a:t>
                      </a:r>
                      <a:r>
                        <a:rPr lang="en-US" sz="6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else</a:t>
                      </a:r>
                      <a:r>
                        <a:rPr lang="en-US" sz="6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6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if</a:t>
                      </a:r>
                      <a:r>
                        <a:rPr lang="en-US" sz="6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(</a:t>
                      </a:r>
                      <a:r>
                        <a:rPr lang="en-US" sz="6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!</a:t>
                      </a:r>
                      <a:r>
                        <a:rPr lang="en-US" sz="6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run_binary_simd_@kind@_@TYPE@(args, dimensions, steps)) {</a:t>
                      </a:r>
                      <a:r>
                        <a:rPr lang="en-US" sz="6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7312480"/>
                  </a:ext>
                </a:extLst>
              </a:tr>
              <a:tr h="111525">
                <a:tc>
                  <a:txBody>
                    <a:bodyPr/>
                    <a:lstStyle/>
                    <a:p>
                      <a:r>
                        <a:rPr lang="en-US" sz="6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 BINARY_LOOP {</a:t>
                      </a:r>
                      <a:r>
                        <a:rPr lang="en-US" sz="6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3792826"/>
                  </a:ext>
                </a:extLst>
              </a:tr>
              <a:tr h="111525">
                <a:tc>
                  <a:txBody>
                    <a:bodyPr/>
                    <a:lstStyle/>
                    <a:p>
                      <a:r>
                        <a:rPr lang="en-US" sz="6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     </a:t>
                      </a:r>
                      <a:r>
                        <a:rPr lang="en-US" sz="600" i="0">
                          <a:solidFill>
                            <a:srgbClr val="FF308F"/>
                          </a:solidFill>
                          <a:effectLst/>
                          <a:latin typeface="Inconsolata" panose="020B0609030003000000" pitchFamily="49" charset="0"/>
                        </a:rPr>
                        <a:t>const</a:t>
                      </a:r>
                      <a:r>
                        <a:rPr lang="en-US" sz="6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@type@ in1 </a:t>
                      </a:r>
                      <a:r>
                        <a:rPr lang="en-US" sz="6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=</a:t>
                      </a:r>
                      <a:r>
                        <a:rPr lang="en-US" sz="6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6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*</a:t>
                      </a:r>
                      <a:r>
                        <a:rPr lang="en-US" sz="6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(@type@ </a:t>
                      </a:r>
                      <a:r>
                        <a:rPr lang="en-US" sz="6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*</a:t>
                      </a:r>
                      <a:r>
                        <a:rPr lang="en-US" sz="6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)ip1;</a:t>
                      </a:r>
                      <a:r>
                        <a:rPr lang="en-US" sz="6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4607064"/>
                  </a:ext>
                </a:extLst>
              </a:tr>
              <a:tr h="111525">
                <a:tc>
                  <a:txBody>
                    <a:bodyPr/>
                    <a:lstStyle/>
                    <a:p>
                      <a:r>
                        <a:rPr lang="en-US" sz="6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     </a:t>
                      </a:r>
                      <a:r>
                        <a:rPr lang="en-US" sz="600" i="0">
                          <a:solidFill>
                            <a:srgbClr val="FF308F"/>
                          </a:solidFill>
                          <a:effectLst/>
                          <a:latin typeface="Inconsolata" panose="020B0609030003000000" pitchFamily="49" charset="0"/>
                        </a:rPr>
                        <a:t>const</a:t>
                      </a:r>
                      <a:r>
                        <a:rPr lang="en-US" sz="6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@type@ in2 </a:t>
                      </a:r>
                      <a:r>
                        <a:rPr lang="en-US" sz="6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=</a:t>
                      </a:r>
                      <a:r>
                        <a:rPr lang="en-US" sz="6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6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*</a:t>
                      </a:r>
                      <a:r>
                        <a:rPr lang="en-US" sz="6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(@type@ </a:t>
                      </a:r>
                      <a:r>
                        <a:rPr lang="en-US" sz="6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*</a:t>
                      </a:r>
                      <a:r>
                        <a:rPr lang="en-US" sz="6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)ip2;</a:t>
                      </a:r>
                      <a:r>
                        <a:rPr lang="en-US" sz="6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533540"/>
                  </a:ext>
                </a:extLst>
              </a:tr>
              <a:tr h="111525">
                <a:tc>
                  <a:txBody>
                    <a:bodyPr/>
                    <a:lstStyle/>
                    <a:p>
                      <a:r>
                        <a:rPr lang="nl-NL" sz="6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     </a:t>
                      </a:r>
                      <a:r>
                        <a:rPr lang="nl-NL" sz="6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*</a:t>
                      </a:r>
                      <a:r>
                        <a:rPr lang="nl-NL" sz="6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((@type@ </a:t>
                      </a:r>
                      <a:r>
                        <a:rPr lang="nl-NL" sz="6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*</a:t>
                      </a:r>
                      <a:r>
                        <a:rPr lang="nl-NL" sz="6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)op1) </a:t>
                      </a:r>
                      <a:r>
                        <a:rPr lang="nl-NL" sz="6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=</a:t>
                      </a:r>
                      <a:r>
                        <a:rPr lang="nl-NL" sz="6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in1 @OP@ in2;</a:t>
                      </a:r>
                      <a:r>
                        <a:rPr lang="nl-NL" sz="6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2592686"/>
                  </a:ext>
                </a:extLst>
              </a:tr>
              <a:tr h="111525">
                <a:tc>
                  <a:txBody>
                    <a:bodyPr/>
                    <a:lstStyle/>
                    <a:p>
                      <a:r>
                        <a:rPr lang="en-US" sz="6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 }</a:t>
                      </a:r>
                      <a:r>
                        <a:rPr lang="en-US" sz="6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6239239"/>
                  </a:ext>
                </a:extLst>
              </a:tr>
              <a:tr h="111525">
                <a:tc>
                  <a:txBody>
                    <a:bodyPr/>
                    <a:lstStyle/>
                    <a:p>
                      <a:r>
                        <a:rPr lang="en-US" sz="6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 }</a:t>
                      </a:r>
                      <a:r>
                        <a:rPr lang="en-US" sz="6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2089849"/>
                  </a:ext>
                </a:extLst>
              </a:tr>
              <a:tr h="111525">
                <a:tc>
                  <a:txBody>
                    <a:bodyPr/>
                    <a:lstStyle/>
                    <a:p>
                      <a:r>
                        <a:rPr lang="en-US" sz="6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}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6887494"/>
                  </a:ext>
                </a:extLst>
              </a:tr>
            </a:tbl>
          </a:graphicData>
        </a:graphic>
      </p:graphicFrame>
      <p:pic>
        <p:nvPicPr>
          <p:cNvPr id="15" name="Picture 8" descr="E:\fppt\template\arrows\arrow6.png">
            <a:extLst>
              <a:ext uri="{FF2B5EF4-FFF2-40B4-BE49-F238E27FC236}">
                <a16:creationId xmlns:a16="http://schemas.microsoft.com/office/drawing/2014/main" id="{161041EB-6D03-4F81-AA68-927A6087BF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4824475" y="5251141"/>
            <a:ext cx="1755409" cy="64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3E283C3-965A-4E96-B6B2-DBE301BED0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0859" y="553935"/>
            <a:ext cx="1094234" cy="824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DD15C89-4D08-438A-8C52-3C99E12C3834}"/>
              </a:ext>
            </a:extLst>
          </p:cNvPr>
          <p:cNvSpPr txBox="1"/>
          <p:nvPr/>
        </p:nvSpPr>
        <p:spPr>
          <a:xfrm>
            <a:off x="333375" y="56814"/>
            <a:ext cx="12240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chemeClr val="bg1"/>
                </a:solidFill>
              </a:rPr>
              <a:t>Python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28B72CC-B53D-4D37-867E-0BFB9C4D6BCF}"/>
              </a:ext>
            </a:extLst>
          </p:cNvPr>
          <p:cNvSpPr txBox="1"/>
          <p:nvPr/>
        </p:nvSpPr>
        <p:spPr>
          <a:xfrm>
            <a:off x="10784252" y="966283"/>
            <a:ext cx="11627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chemeClr val="bg1"/>
                </a:solidFill>
              </a:rPr>
              <a:t>C code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7838B5A-02BE-4C44-A5AC-6E277051DBF3}"/>
              </a:ext>
            </a:extLst>
          </p:cNvPr>
          <p:cNvSpPr txBox="1"/>
          <p:nvPr/>
        </p:nvSpPr>
        <p:spPr>
          <a:xfrm>
            <a:off x="3389754" y="6160936"/>
            <a:ext cx="17718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chemeClr val="bg1"/>
                </a:solidFill>
              </a:rPr>
              <a:t>C template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0052818-9B41-4F96-882B-31741953FBC5}"/>
              </a:ext>
            </a:extLst>
          </p:cNvPr>
          <p:cNvSpPr txBox="1"/>
          <p:nvPr/>
        </p:nvSpPr>
        <p:spPr>
          <a:xfrm>
            <a:off x="6507013" y="300358"/>
            <a:ext cx="7207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D5D5D5"/>
                </a:solidFill>
              </a:rPr>
              <a:t>calls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9B05692-DE3D-4D61-806D-2EF6B0AAEBBE}"/>
              </a:ext>
            </a:extLst>
          </p:cNvPr>
          <p:cNvSpPr txBox="1"/>
          <p:nvPr/>
        </p:nvSpPr>
        <p:spPr>
          <a:xfrm>
            <a:off x="5811904" y="5535581"/>
            <a:ext cx="7409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D5D5D5"/>
                </a:solidFill>
              </a:rPr>
              <a:t>uses</a:t>
            </a:r>
          </a:p>
        </p:txBody>
      </p:sp>
    </p:spTree>
    <p:extLst>
      <p:ext uri="{BB962C8B-B14F-4D97-AF65-F5344CB8AC3E}">
        <p14:creationId xmlns:p14="http://schemas.microsoft.com/office/powerpoint/2010/main" val="542230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3B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EEA4C66-9482-428E-8110-90E89743188E}"/>
              </a:ext>
            </a:extLst>
          </p:cNvPr>
          <p:cNvGraphicFramePr>
            <a:graphicFrameLocks noGrp="1"/>
          </p:cNvGraphicFramePr>
          <p:nvPr/>
        </p:nvGraphicFramePr>
        <p:xfrm>
          <a:off x="3061594" y="1348740"/>
          <a:ext cx="6068812" cy="4160520"/>
        </p:xfrm>
        <a:graphic>
          <a:graphicData uri="http://schemas.openxmlformats.org/drawingml/2006/table">
            <a:tbl>
              <a:tblPr/>
              <a:tblGrid>
                <a:gridCol w="6068812">
                  <a:extLst>
                    <a:ext uri="{9D8B030D-6E8A-4147-A177-3AD203B41FA5}">
                      <a16:colId xmlns:a16="http://schemas.microsoft.com/office/drawing/2014/main" val="242181498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21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function</a:t>
                      </a:r>
                      <a:r>
                        <a:rPr lang="en-US" sz="21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2100" i="0">
                          <a:solidFill>
                            <a:srgbClr val="B7FA34"/>
                          </a:solidFill>
                          <a:effectLst/>
                          <a:latin typeface="Inconsolata" panose="020B0609030003000000" pitchFamily="49" charset="0"/>
                        </a:rPr>
                        <a:t>vander</a:t>
                      </a:r>
                      <a:r>
                        <a:rPr lang="en-US" sz="21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(</a:t>
                      </a:r>
                      <a:r>
                        <a:rPr lang="en-US" sz="2100" i="0">
                          <a:solidFill>
                            <a:srgbClr val="FD971F"/>
                          </a:solidFill>
                          <a:effectLst/>
                          <a:latin typeface="Inconsolata" panose="020B0609030003000000" pitchFamily="49" charset="0"/>
                        </a:rPr>
                        <a:t>x</a:t>
                      </a:r>
                      <a:r>
                        <a:rPr lang="en-US" sz="21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::</a:t>
                      </a:r>
                      <a:r>
                        <a:rPr lang="en-US" sz="2100" i="0">
                          <a:solidFill>
                            <a:srgbClr val="00D6FF"/>
                          </a:solidFill>
                          <a:effectLst/>
                          <a:latin typeface="Inconsolata" panose="020B0609030003000000" pitchFamily="49" charset="0"/>
                        </a:rPr>
                        <a:t>AbstractVector{T}</a:t>
                      </a:r>
                      <a:r>
                        <a:rPr lang="en-US" sz="21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) </a:t>
                      </a:r>
                      <a:r>
                        <a:rPr lang="en-US" sz="21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where</a:t>
                      </a:r>
                      <a:r>
                        <a:rPr lang="en-US" sz="21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2100" i="0">
                          <a:solidFill>
                            <a:srgbClr val="00D6FF"/>
                          </a:solidFill>
                          <a:effectLst/>
                          <a:latin typeface="Inconsolata" panose="020B0609030003000000" pitchFamily="49" charset="0"/>
                        </a:rPr>
                        <a:t>T</a:t>
                      </a:r>
                      <a:r>
                        <a:rPr lang="en-US" sz="21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686886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21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 </a:t>
                      </a:r>
                      <a:r>
                        <a:rPr lang="en-US" sz="2100" i="0">
                          <a:solidFill>
                            <a:srgbClr val="FFFFFF"/>
                          </a:solidFill>
                          <a:effectLst/>
                          <a:latin typeface="Inconsolata" panose="020B0609030003000000" pitchFamily="49" charset="0"/>
                        </a:rPr>
                        <a:t>m</a:t>
                      </a:r>
                      <a:r>
                        <a:rPr lang="en-US" sz="21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21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=</a:t>
                      </a:r>
                      <a:r>
                        <a:rPr lang="en-US" sz="21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2100" i="0">
                          <a:solidFill>
                            <a:srgbClr val="00D6FF"/>
                          </a:solidFill>
                          <a:effectLst/>
                          <a:latin typeface="Inconsolata" panose="020B0609030003000000" pitchFamily="49" charset="0"/>
                        </a:rPr>
                        <a:t>length</a:t>
                      </a:r>
                      <a:r>
                        <a:rPr lang="en-US" sz="21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(</a:t>
                      </a:r>
                      <a:r>
                        <a:rPr lang="en-US" sz="2100" i="0">
                          <a:solidFill>
                            <a:srgbClr val="FFFFFF"/>
                          </a:solidFill>
                          <a:effectLst/>
                          <a:latin typeface="Inconsolata" panose="020B0609030003000000" pitchFamily="49" charset="0"/>
                        </a:rPr>
                        <a:t>x</a:t>
                      </a:r>
                      <a:r>
                        <a:rPr lang="en-US" sz="21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)</a:t>
                      </a:r>
                      <a:r>
                        <a:rPr lang="en-US" sz="21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872232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21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 </a:t>
                      </a:r>
                      <a:r>
                        <a:rPr lang="en-US" sz="2100" i="0">
                          <a:solidFill>
                            <a:srgbClr val="FFFFFF"/>
                          </a:solidFill>
                          <a:effectLst/>
                          <a:latin typeface="Inconsolata" panose="020B0609030003000000" pitchFamily="49" charset="0"/>
                        </a:rPr>
                        <a:t>V</a:t>
                      </a:r>
                      <a:r>
                        <a:rPr lang="en-US" sz="21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21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=</a:t>
                      </a:r>
                      <a:r>
                        <a:rPr lang="en-US" sz="21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2100" i="0">
                          <a:solidFill>
                            <a:srgbClr val="FFFFFF"/>
                          </a:solidFill>
                          <a:effectLst/>
                          <a:latin typeface="Inconsolata" panose="020B0609030003000000" pitchFamily="49" charset="0"/>
                        </a:rPr>
                        <a:t>Matrix</a:t>
                      </a:r>
                      <a:r>
                        <a:rPr lang="en-US" sz="2100" i="0">
                          <a:solidFill>
                            <a:srgbClr val="00D6FF"/>
                          </a:solidFill>
                          <a:effectLst/>
                          <a:latin typeface="Inconsolata" panose="020B0609030003000000" pitchFamily="49" charset="0"/>
                        </a:rPr>
                        <a:t>{T}</a:t>
                      </a:r>
                      <a:r>
                        <a:rPr lang="en-US" sz="21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(</a:t>
                      </a:r>
                      <a:r>
                        <a:rPr lang="en-US" sz="21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undef</a:t>
                      </a:r>
                      <a:r>
                        <a:rPr lang="en-US" sz="21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, </a:t>
                      </a:r>
                      <a:r>
                        <a:rPr lang="en-US" sz="2100" i="0">
                          <a:solidFill>
                            <a:srgbClr val="FFFFFF"/>
                          </a:solidFill>
                          <a:effectLst/>
                          <a:latin typeface="Inconsolata" panose="020B0609030003000000" pitchFamily="49" charset="0"/>
                        </a:rPr>
                        <a:t>m</a:t>
                      </a:r>
                      <a:r>
                        <a:rPr lang="en-US" sz="21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, </a:t>
                      </a:r>
                      <a:r>
                        <a:rPr lang="en-US" sz="2100" i="0">
                          <a:solidFill>
                            <a:srgbClr val="FFFFFF"/>
                          </a:solidFill>
                          <a:effectLst/>
                          <a:latin typeface="Inconsolata" panose="020B0609030003000000" pitchFamily="49" charset="0"/>
                        </a:rPr>
                        <a:t>m</a:t>
                      </a:r>
                      <a:r>
                        <a:rPr lang="en-US" sz="21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)</a:t>
                      </a:r>
                      <a:r>
                        <a:rPr lang="en-US" sz="21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56791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21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 </a:t>
                      </a:r>
                      <a:r>
                        <a:rPr lang="en-US" sz="21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for</a:t>
                      </a:r>
                      <a:r>
                        <a:rPr lang="en-US" sz="21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2100" i="0">
                          <a:solidFill>
                            <a:srgbClr val="FFFFFF"/>
                          </a:solidFill>
                          <a:effectLst/>
                          <a:latin typeface="Inconsolata" panose="020B0609030003000000" pitchFamily="49" charset="0"/>
                        </a:rPr>
                        <a:t>j</a:t>
                      </a:r>
                      <a:r>
                        <a:rPr lang="en-US" sz="21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21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=</a:t>
                      </a:r>
                      <a:r>
                        <a:rPr lang="en-US" sz="21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21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1</a:t>
                      </a:r>
                      <a:r>
                        <a:rPr lang="en-US" sz="21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:</a:t>
                      </a:r>
                      <a:r>
                        <a:rPr lang="en-US" sz="2100" i="0">
                          <a:solidFill>
                            <a:srgbClr val="FFFFFF"/>
                          </a:solidFill>
                          <a:effectLst/>
                          <a:latin typeface="Inconsolata" panose="020B0609030003000000" pitchFamily="49" charset="0"/>
                        </a:rPr>
                        <a:t>m</a:t>
                      </a:r>
                      <a:r>
                        <a:rPr lang="en-US" sz="21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375934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pl-PL" sz="21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 </a:t>
                      </a:r>
                      <a:r>
                        <a:rPr lang="pl-PL" sz="2100" i="0">
                          <a:solidFill>
                            <a:srgbClr val="FFFFFF"/>
                          </a:solidFill>
                          <a:effectLst/>
                          <a:latin typeface="Inconsolata" panose="020B0609030003000000" pitchFamily="49" charset="0"/>
                        </a:rPr>
                        <a:t>V</a:t>
                      </a:r>
                      <a:r>
                        <a:rPr lang="pl-PL" sz="21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[</a:t>
                      </a:r>
                      <a:r>
                        <a:rPr lang="pl-PL" sz="2100" i="0">
                          <a:solidFill>
                            <a:srgbClr val="FFFFFF"/>
                          </a:solidFill>
                          <a:effectLst/>
                          <a:latin typeface="Inconsolata" panose="020B0609030003000000" pitchFamily="49" charset="0"/>
                        </a:rPr>
                        <a:t>j</a:t>
                      </a:r>
                      <a:r>
                        <a:rPr lang="pl-PL" sz="21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,</a:t>
                      </a:r>
                      <a:r>
                        <a:rPr lang="pl-PL" sz="21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1</a:t>
                      </a:r>
                      <a:r>
                        <a:rPr lang="pl-PL" sz="21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] </a:t>
                      </a:r>
                      <a:r>
                        <a:rPr lang="pl-PL" sz="21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=</a:t>
                      </a:r>
                      <a:r>
                        <a:rPr lang="pl-PL" sz="21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pl-PL" sz="2100" i="0">
                          <a:solidFill>
                            <a:srgbClr val="00D6FF"/>
                          </a:solidFill>
                          <a:effectLst/>
                          <a:latin typeface="Inconsolata" panose="020B0609030003000000" pitchFamily="49" charset="0"/>
                        </a:rPr>
                        <a:t>one</a:t>
                      </a:r>
                      <a:r>
                        <a:rPr lang="pl-PL" sz="21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(</a:t>
                      </a:r>
                      <a:r>
                        <a:rPr lang="pl-PL" sz="2100" i="0">
                          <a:solidFill>
                            <a:srgbClr val="FFFFFF"/>
                          </a:solidFill>
                          <a:effectLst/>
                          <a:latin typeface="Inconsolata" panose="020B0609030003000000" pitchFamily="49" charset="0"/>
                        </a:rPr>
                        <a:t>x</a:t>
                      </a:r>
                      <a:r>
                        <a:rPr lang="pl-PL" sz="21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[</a:t>
                      </a:r>
                      <a:r>
                        <a:rPr lang="pl-PL" sz="2100" i="0">
                          <a:solidFill>
                            <a:srgbClr val="FFFFFF"/>
                          </a:solidFill>
                          <a:effectLst/>
                          <a:latin typeface="Inconsolata" panose="020B0609030003000000" pitchFamily="49" charset="0"/>
                        </a:rPr>
                        <a:t>j</a:t>
                      </a:r>
                      <a:r>
                        <a:rPr lang="pl-PL" sz="21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])</a:t>
                      </a:r>
                      <a:r>
                        <a:rPr lang="pl-PL" sz="21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922094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21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 </a:t>
                      </a:r>
                      <a:r>
                        <a:rPr lang="en-US" sz="21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end</a:t>
                      </a:r>
                      <a:r>
                        <a:rPr lang="en-US" sz="21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423192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21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 </a:t>
                      </a:r>
                      <a:r>
                        <a:rPr lang="en-US" sz="21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for</a:t>
                      </a:r>
                      <a:r>
                        <a:rPr lang="en-US" sz="21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2100" i="0">
                          <a:solidFill>
                            <a:srgbClr val="FFFFFF"/>
                          </a:solidFill>
                          <a:effectLst/>
                          <a:latin typeface="Inconsolata" panose="020B0609030003000000" pitchFamily="49" charset="0"/>
                        </a:rPr>
                        <a:t>i</a:t>
                      </a:r>
                      <a:r>
                        <a:rPr lang="en-US" sz="21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=</a:t>
                      </a:r>
                      <a:r>
                        <a:rPr lang="en-US" sz="21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21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2</a:t>
                      </a:r>
                      <a:r>
                        <a:rPr lang="en-US" sz="21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:</a:t>
                      </a:r>
                      <a:r>
                        <a:rPr lang="en-US" sz="2100" i="0">
                          <a:solidFill>
                            <a:srgbClr val="FFFFFF"/>
                          </a:solidFill>
                          <a:effectLst/>
                          <a:latin typeface="Inconsolata" panose="020B0609030003000000" pitchFamily="49" charset="0"/>
                        </a:rPr>
                        <a:t>m</a:t>
                      </a:r>
                      <a:r>
                        <a:rPr lang="en-US" sz="21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027327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21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 </a:t>
                      </a:r>
                      <a:r>
                        <a:rPr lang="en-US" sz="21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for</a:t>
                      </a:r>
                      <a:r>
                        <a:rPr lang="en-US" sz="21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2100" i="0">
                          <a:solidFill>
                            <a:srgbClr val="FFFFFF"/>
                          </a:solidFill>
                          <a:effectLst/>
                          <a:latin typeface="Inconsolata" panose="020B0609030003000000" pitchFamily="49" charset="0"/>
                        </a:rPr>
                        <a:t>j</a:t>
                      </a:r>
                      <a:r>
                        <a:rPr lang="en-US" sz="21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21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=</a:t>
                      </a:r>
                      <a:r>
                        <a:rPr lang="en-US" sz="21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21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1</a:t>
                      </a:r>
                      <a:r>
                        <a:rPr lang="en-US" sz="21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:</a:t>
                      </a:r>
                      <a:r>
                        <a:rPr lang="en-US" sz="2100" i="0">
                          <a:solidFill>
                            <a:srgbClr val="FFFFFF"/>
                          </a:solidFill>
                          <a:effectLst/>
                          <a:latin typeface="Inconsolata" panose="020B0609030003000000" pitchFamily="49" charset="0"/>
                        </a:rPr>
                        <a:t>m</a:t>
                      </a:r>
                      <a:r>
                        <a:rPr lang="en-US" sz="21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340835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pl-PL" sz="21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     </a:t>
                      </a:r>
                      <a:r>
                        <a:rPr lang="pl-PL" sz="2100" i="0">
                          <a:solidFill>
                            <a:srgbClr val="FFFFFF"/>
                          </a:solidFill>
                          <a:effectLst/>
                          <a:latin typeface="Inconsolata" panose="020B0609030003000000" pitchFamily="49" charset="0"/>
                        </a:rPr>
                        <a:t>V</a:t>
                      </a:r>
                      <a:r>
                        <a:rPr lang="pl-PL" sz="21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[</a:t>
                      </a:r>
                      <a:r>
                        <a:rPr lang="pl-PL" sz="2100" i="0">
                          <a:solidFill>
                            <a:srgbClr val="FFFFFF"/>
                          </a:solidFill>
                          <a:effectLst/>
                          <a:latin typeface="Inconsolata" panose="020B0609030003000000" pitchFamily="49" charset="0"/>
                        </a:rPr>
                        <a:t>j</a:t>
                      </a:r>
                      <a:r>
                        <a:rPr lang="pl-PL" sz="21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,</a:t>
                      </a:r>
                      <a:r>
                        <a:rPr lang="pl-PL" sz="2100" i="0">
                          <a:solidFill>
                            <a:srgbClr val="FFFFFF"/>
                          </a:solidFill>
                          <a:effectLst/>
                          <a:latin typeface="Inconsolata" panose="020B0609030003000000" pitchFamily="49" charset="0"/>
                        </a:rPr>
                        <a:t>i</a:t>
                      </a:r>
                      <a:r>
                        <a:rPr lang="pl-PL" sz="21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] </a:t>
                      </a:r>
                      <a:r>
                        <a:rPr lang="pl-PL" sz="21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=</a:t>
                      </a:r>
                      <a:r>
                        <a:rPr lang="pl-PL" sz="21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pl-PL" sz="2100" i="0">
                          <a:solidFill>
                            <a:srgbClr val="FFFFFF"/>
                          </a:solidFill>
                          <a:effectLst/>
                          <a:latin typeface="Inconsolata" panose="020B0609030003000000" pitchFamily="49" charset="0"/>
                        </a:rPr>
                        <a:t>x</a:t>
                      </a:r>
                      <a:r>
                        <a:rPr lang="pl-PL" sz="21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[</a:t>
                      </a:r>
                      <a:r>
                        <a:rPr lang="pl-PL" sz="2100" i="0">
                          <a:solidFill>
                            <a:srgbClr val="FFFFFF"/>
                          </a:solidFill>
                          <a:effectLst/>
                          <a:latin typeface="Inconsolata" panose="020B0609030003000000" pitchFamily="49" charset="0"/>
                        </a:rPr>
                        <a:t>j</a:t>
                      </a:r>
                      <a:r>
                        <a:rPr lang="pl-PL" sz="21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] </a:t>
                      </a:r>
                      <a:r>
                        <a:rPr lang="pl-PL" sz="21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*</a:t>
                      </a:r>
                      <a:r>
                        <a:rPr lang="pl-PL" sz="21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pl-PL" sz="2100" i="0">
                          <a:solidFill>
                            <a:srgbClr val="FFFFFF"/>
                          </a:solidFill>
                          <a:effectLst/>
                          <a:latin typeface="Inconsolata" panose="020B0609030003000000" pitchFamily="49" charset="0"/>
                        </a:rPr>
                        <a:t>V</a:t>
                      </a:r>
                      <a:r>
                        <a:rPr lang="pl-PL" sz="21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[</a:t>
                      </a:r>
                      <a:r>
                        <a:rPr lang="pl-PL" sz="2100" i="0">
                          <a:solidFill>
                            <a:srgbClr val="FFFFFF"/>
                          </a:solidFill>
                          <a:effectLst/>
                          <a:latin typeface="Inconsolata" panose="020B0609030003000000" pitchFamily="49" charset="0"/>
                        </a:rPr>
                        <a:t>j</a:t>
                      </a:r>
                      <a:r>
                        <a:rPr lang="pl-PL" sz="21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,</a:t>
                      </a:r>
                      <a:r>
                        <a:rPr lang="pl-PL" sz="2100" i="0">
                          <a:solidFill>
                            <a:srgbClr val="FFFFFF"/>
                          </a:solidFill>
                          <a:effectLst/>
                          <a:latin typeface="Inconsolata" panose="020B0609030003000000" pitchFamily="49" charset="0"/>
                        </a:rPr>
                        <a:t>i</a:t>
                      </a:r>
                      <a:r>
                        <a:rPr lang="pl-PL" sz="21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-</a:t>
                      </a:r>
                      <a:r>
                        <a:rPr lang="pl-PL" sz="21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1</a:t>
                      </a:r>
                      <a:r>
                        <a:rPr lang="pl-PL" sz="21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]</a:t>
                      </a:r>
                      <a:r>
                        <a:rPr lang="pl-PL" sz="21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944171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21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     </a:t>
                      </a:r>
                      <a:r>
                        <a:rPr lang="en-US" sz="21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end</a:t>
                      </a:r>
                      <a:r>
                        <a:rPr lang="en-US" sz="21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094290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21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 </a:t>
                      </a:r>
                      <a:r>
                        <a:rPr lang="en-US" sz="21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end</a:t>
                      </a:r>
                      <a:r>
                        <a:rPr lang="en-US" sz="21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455544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21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 </a:t>
                      </a:r>
                      <a:r>
                        <a:rPr lang="en-US" sz="21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return</a:t>
                      </a:r>
                      <a:r>
                        <a:rPr lang="en-US" sz="21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2100" i="0">
                          <a:solidFill>
                            <a:srgbClr val="FFFFFF"/>
                          </a:solidFill>
                          <a:effectLst/>
                          <a:latin typeface="Inconsolata" panose="020B0609030003000000" pitchFamily="49" charset="0"/>
                        </a:rPr>
                        <a:t>V</a:t>
                      </a:r>
                      <a:r>
                        <a:rPr lang="en-US" sz="21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503871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21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end</a:t>
                      </a:r>
                      <a:endParaRPr lang="en-US" sz="2100" i="0">
                        <a:solidFill>
                          <a:srgbClr val="F8F8F2"/>
                        </a:solidFill>
                        <a:effectLst/>
                        <a:latin typeface="Inconsolata" panose="020B0609030003000000" pitchFamily="49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5801522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EEAEAE39-F020-4C9C-B583-89A595C39448}"/>
              </a:ext>
            </a:extLst>
          </p:cNvPr>
          <p:cNvSpPr txBox="1"/>
          <p:nvPr/>
        </p:nvSpPr>
        <p:spPr>
          <a:xfrm>
            <a:off x="5684670" y="606445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chemeClr val="bg1"/>
                </a:solidFill>
              </a:rPr>
              <a:t>Julia</a:t>
            </a:r>
          </a:p>
        </p:txBody>
      </p:sp>
    </p:spTree>
    <p:extLst>
      <p:ext uri="{BB962C8B-B14F-4D97-AF65-F5344CB8AC3E}">
        <p14:creationId xmlns:p14="http://schemas.microsoft.com/office/powerpoint/2010/main" val="23409124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Content Placeholder 5">
                <a:extLst>
                  <a:ext uri="{FF2B5EF4-FFF2-40B4-BE49-F238E27FC236}">
                    <a16:creationId xmlns:a16="http://schemas.microsoft.com/office/drawing/2014/main" id="{52B4A3FE-916B-4C51-8E7E-9E011559E1EA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4045848440"/>
                  </p:ext>
                </p:extLst>
              </p:nvPr>
            </p:nvGraphicFramePr>
            <p:xfrm>
              <a:off x="2777093" y="938172"/>
              <a:ext cx="6637814" cy="4887386"/>
            </p:xfrm>
            <a:graphic>
              <a:graphicData uri="http://schemas.openxmlformats.org/drawingml/2006/table">
                <a:tbl>
                  <a:tblPr/>
                  <a:tblGrid>
                    <a:gridCol w="1825031">
                      <a:extLst>
                        <a:ext uri="{9D8B030D-6E8A-4147-A177-3AD203B41FA5}">
                          <a16:colId xmlns:a16="http://schemas.microsoft.com/office/drawing/2014/main" val="2724186450"/>
                        </a:ext>
                      </a:extLst>
                    </a:gridCol>
                    <a:gridCol w="1604261">
                      <a:extLst>
                        <a:ext uri="{9D8B030D-6E8A-4147-A177-3AD203B41FA5}">
                          <a16:colId xmlns:a16="http://schemas.microsoft.com/office/drawing/2014/main" val="2598671874"/>
                        </a:ext>
                      </a:extLst>
                    </a:gridCol>
                    <a:gridCol w="1604261">
                      <a:extLst>
                        <a:ext uri="{9D8B030D-6E8A-4147-A177-3AD203B41FA5}">
                          <a16:colId xmlns:a16="http://schemas.microsoft.com/office/drawing/2014/main" val="1799632918"/>
                        </a:ext>
                      </a:extLst>
                    </a:gridCol>
                    <a:gridCol w="1604261">
                      <a:extLst>
                        <a:ext uri="{9D8B030D-6E8A-4147-A177-3AD203B41FA5}">
                          <a16:colId xmlns:a16="http://schemas.microsoft.com/office/drawing/2014/main" val="211165276"/>
                        </a:ext>
                      </a:extLst>
                    </a:gridCol>
                  </a:tblGrid>
                  <a:tr h="507771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DE" sz="13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 </a:t>
                          </a:r>
                        </a:p>
                      </a:txBody>
                      <a:tcPr marL="11038" marR="11038" marT="11038" marB="0" anchor="b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21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Tuesday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21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Wednesday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21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Thursday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FF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85742368"/>
                      </a:ext>
                    </a:extLst>
                  </a:tr>
                  <a:tr h="88308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9:00 - 11:00 (2h)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Types + Dispatch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E7C0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Julia Gotchas</a:t>
                          </a:r>
                          <a:endParaRPr lang="en-US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EBC0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Parallel</a:t>
                          </a:r>
                        </a:p>
                      </a:txBody>
                      <a:tcPr marL="105970" marR="105970" marT="52985" marB="52985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3D43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50639925"/>
                      </a:ext>
                    </a:extLst>
                  </a:tr>
                  <a:tr h="309078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DE" sz="19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 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gridSpan="3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Short break</a:t>
                          </a:r>
                        </a:p>
                      </a:txBody>
                      <a:tcPr marL="105970" marR="105970" marT="52985" marB="52985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2F2F2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 fontAlgn="ctr"/>
                          <a:endParaRPr lang="en-US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05970" marR="105970" marT="52985" marB="52985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3D43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02061200"/>
                      </a:ext>
                    </a:extLst>
                  </a:tr>
                  <a:tr h="475554">
                    <a:tc rowSpan="2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11:15 - 12:30 (</a:t>
                          </a:r>
                          <a14:m>
                            <m:oMath xmlns:m="http://schemas.openxmlformats.org/officeDocument/2006/math">
                              <m:r>
                                <a:rPr lang="en-US" sz="1600" b="1" i="0" u="none" strike="noStrike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~</m:t>
                              </m:r>
                            </m:oMath>
                          </a14:m>
                          <a:r>
                            <a:rPr lang="en-US" sz="16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1h)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Custom types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E7C0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Environments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14ABE3"/>
                        </a:solidFill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Computing</a:t>
                          </a:r>
                        </a:p>
                      </a:txBody>
                      <a:tcPr marL="105970" marR="105970" marT="52985" marB="52985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3D43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04529898"/>
                      </a:ext>
                    </a:extLst>
                  </a:tr>
                  <a:tr h="293992">
                    <a:tc vMerge="1"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(break starts at 12:00)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2F2F2"/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84298142"/>
                      </a:ext>
                    </a:extLst>
                  </a:tr>
                  <a:tr h="620408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DE" sz="19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 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gridSpan="3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Lunch break</a:t>
                          </a:r>
                        </a:p>
                      </a:txBody>
                      <a:tcPr marL="105970" marR="105970" marT="52985" marB="52985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2F2F2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90595399"/>
                      </a:ext>
                    </a:extLst>
                  </a:tr>
                  <a:tr h="740876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14:00 - 15:00 (1h)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0" i="0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Specialization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8E58A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Pkgs / GitHub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14ABE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Machine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D559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35014614"/>
                      </a:ext>
                    </a:extLst>
                  </a:tr>
                  <a:tr h="278458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DE" sz="19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 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gridSpan="3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Short break</a:t>
                          </a:r>
                        </a:p>
                      </a:txBody>
                      <a:tcPr marL="105970" marR="105970" marT="52985" marB="52985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2F2F2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31BEAF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fontAlgn="ctr"/>
                          <a:endParaRPr lang="en-US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05970" marR="105970" marT="52985" marB="52985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D559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29283792"/>
                      </a:ext>
                    </a:extLst>
                  </a:tr>
                  <a:tr h="727045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15:15 – 16:00 (</a:t>
                          </a:r>
                          <a14:m>
                            <m:oMath xmlns:m="http://schemas.openxmlformats.org/officeDocument/2006/math">
                              <m:r>
                                <a:rPr lang="en-US" sz="1600" b="1" i="0" u="none" strike="noStrike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~</m:t>
                              </m:r>
                            </m:oMath>
                          </a14:m>
                          <a:r>
                            <a:rPr lang="en-US" sz="16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1h)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0" i="0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Generic Prog.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8E58A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Linear Algebra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31BEA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Learning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D559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2454411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Content Placeholder 5">
                <a:extLst>
                  <a:ext uri="{FF2B5EF4-FFF2-40B4-BE49-F238E27FC236}">
                    <a16:creationId xmlns:a16="http://schemas.microsoft.com/office/drawing/2014/main" id="{52B4A3FE-916B-4C51-8E7E-9E011559E1EA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4045848440"/>
                  </p:ext>
                </p:extLst>
              </p:nvPr>
            </p:nvGraphicFramePr>
            <p:xfrm>
              <a:off x="2777093" y="938172"/>
              <a:ext cx="6637814" cy="4887386"/>
            </p:xfrm>
            <a:graphic>
              <a:graphicData uri="http://schemas.openxmlformats.org/drawingml/2006/table">
                <a:tbl>
                  <a:tblPr/>
                  <a:tblGrid>
                    <a:gridCol w="1825031">
                      <a:extLst>
                        <a:ext uri="{9D8B030D-6E8A-4147-A177-3AD203B41FA5}">
                          <a16:colId xmlns:a16="http://schemas.microsoft.com/office/drawing/2014/main" val="2724186450"/>
                        </a:ext>
                      </a:extLst>
                    </a:gridCol>
                    <a:gridCol w="1604261">
                      <a:extLst>
                        <a:ext uri="{9D8B030D-6E8A-4147-A177-3AD203B41FA5}">
                          <a16:colId xmlns:a16="http://schemas.microsoft.com/office/drawing/2014/main" val="2598671874"/>
                        </a:ext>
                      </a:extLst>
                    </a:gridCol>
                    <a:gridCol w="1604261">
                      <a:extLst>
                        <a:ext uri="{9D8B030D-6E8A-4147-A177-3AD203B41FA5}">
                          <a16:colId xmlns:a16="http://schemas.microsoft.com/office/drawing/2014/main" val="1799632918"/>
                        </a:ext>
                      </a:extLst>
                    </a:gridCol>
                    <a:gridCol w="1604261">
                      <a:extLst>
                        <a:ext uri="{9D8B030D-6E8A-4147-A177-3AD203B41FA5}">
                          <a16:colId xmlns:a16="http://schemas.microsoft.com/office/drawing/2014/main" val="211165276"/>
                        </a:ext>
                      </a:extLst>
                    </a:gridCol>
                  </a:tblGrid>
                  <a:tr h="507771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DE" sz="13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 </a:t>
                          </a:r>
                        </a:p>
                      </a:txBody>
                      <a:tcPr marL="11038" marR="11038" marT="11038" marB="0" anchor="b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21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Tuesday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21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Wednesday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21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Thursday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FF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85742368"/>
                      </a:ext>
                    </a:extLst>
                  </a:tr>
                  <a:tr h="88308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9:00 - 11:00 (2h)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Types + Dispatch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E7C0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Julia Gotchas</a:t>
                          </a:r>
                          <a:endParaRPr lang="en-US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EBC0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Parallel</a:t>
                          </a:r>
                        </a:p>
                      </a:txBody>
                      <a:tcPr marL="105970" marR="105970" marT="52985" marB="52985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3D43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50639925"/>
                      </a:ext>
                    </a:extLst>
                  </a:tr>
                  <a:tr h="31933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DE" sz="19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 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gridSpan="3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Short break</a:t>
                          </a:r>
                        </a:p>
                      </a:txBody>
                      <a:tcPr marL="105970" marR="105970" marT="52985" marB="52985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2F2F2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 fontAlgn="ctr"/>
                          <a:endParaRPr lang="en-US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05970" marR="105970" marT="52985" marB="52985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3D43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02061200"/>
                      </a:ext>
                    </a:extLst>
                  </a:tr>
                  <a:tr h="475554">
                    <a:tc rowSpan="2"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33" t="-223016" r="-264000" b="-315873"/>
                          </a:stretch>
                        </a:blipFill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Custom types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E7C0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Environments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14ABE3"/>
                        </a:solidFill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Computing</a:t>
                          </a:r>
                        </a:p>
                      </a:txBody>
                      <a:tcPr marL="105970" marR="105970" marT="52985" marB="52985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3D43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04529898"/>
                      </a:ext>
                    </a:extLst>
                  </a:tr>
                  <a:tr h="293992">
                    <a:tc vMerge="1"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(break starts at 12:00)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2F2F2"/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84298142"/>
                      </a:ext>
                    </a:extLst>
                  </a:tr>
                  <a:tr h="620408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DE" sz="19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 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gridSpan="3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Lunch break</a:t>
                          </a:r>
                        </a:p>
                      </a:txBody>
                      <a:tcPr marL="105970" marR="105970" marT="52985" marB="52985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2F2F2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90595399"/>
                      </a:ext>
                    </a:extLst>
                  </a:tr>
                  <a:tr h="740876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14:00 - 15:00 (1h)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0" i="0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Specialization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8E58A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Pkgs / GitHub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14ABE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Machine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D559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35014614"/>
                      </a:ext>
                    </a:extLst>
                  </a:tr>
                  <a:tr h="31933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DE" sz="19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 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gridSpan="3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Short break</a:t>
                          </a:r>
                        </a:p>
                      </a:txBody>
                      <a:tcPr marL="105970" marR="105970" marT="52985" marB="52985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2F2F2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31BEAF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fontAlgn="ctr"/>
                          <a:endParaRPr lang="en-US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05970" marR="105970" marT="52985" marB="52985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D559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29283792"/>
                      </a:ext>
                    </a:extLst>
                  </a:tr>
                  <a:tr h="727045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33" t="-574790" r="-264000" b="-16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0" i="0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Generic Prog.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8E58A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Linear Algebra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31BEA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Learning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D559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24544111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950288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A1146-7457-494D-AC7C-890408ECA3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Historical precedent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83C6F1-0C1B-42A3-9374-B624D24FC647}"/>
              </a:ext>
            </a:extLst>
          </p:cNvPr>
          <p:cNvSpPr txBox="1"/>
          <p:nvPr/>
        </p:nvSpPr>
        <p:spPr>
          <a:xfrm>
            <a:off x="2435732" y="2352923"/>
            <a:ext cx="363046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Language serves not only to express thoughts, but to make possible thoughts which could not exist without it.</a:t>
            </a:r>
          </a:p>
          <a:p>
            <a:pPr algn="ctr"/>
            <a:endParaRPr lang="en-US" b="1"/>
          </a:p>
          <a:p>
            <a:pPr algn="ctr"/>
            <a:r>
              <a:rPr lang="en-US" b="1"/>
              <a:t>Bertrand Russell</a:t>
            </a:r>
            <a:endParaRPr lang="en-US"/>
          </a:p>
        </p:txBody>
      </p:sp>
      <p:pic>
        <p:nvPicPr>
          <p:cNvPr id="1026" name="Picture 2" descr="Bertrand Russell: Din | Tanrı Var Mı?">
            <a:extLst>
              <a:ext uri="{FF2B5EF4-FFF2-40B4-BE49-F238E27FC236}">
                <a16:creationId xmlns:a16="http://schemas.microsoft.com/office/drawing/2014/main" id="{25B59653-9B60-442A-8F26-3E106E6FAB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808" y="2238965"/>
            <a:ext cx="1551754" cy="19822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6713172-AE48-4305-846B-06E5D2021580}"/>
              </a:ext>
            </a:extLst>
          </p:cNvPr>
          <p:cNvSpPr txBox="1"/>
          <p:nvPr/>
        </p:nvSpPr>
        <p:spPr>
          <a:xfrm>
            <a:off x="6096000" y="1220525"/>
            <a:ext cx="39335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When language has been well chosen, one is astonished… (in mathematics what’s possible…)</a:t>
            </a:r>
          </a:p>
          <a:p>
            <a:pPr algn="ctr"/>
            <a:endParaRPr lang="en-US" b="1"/>
          </a:p>
          <a:p>
            <a:pPr algn="ctr"/>
            <a:r>
              <a:rPr lang="en-US" b="1"/>
              <a:t>Henri Poincaré</a:t>
            </a:r>
            <a:endParaRPr lang="en-US"/>
          </a:p>
        </p:txBody>
      </p:sp>
      <p:pic>
        <p:nvPicPr>
          <p:cNvPr id="1028" name="Picture 4" descr="Henri Poincaré — Wikipédia">
            <a:extLst>
              <a:ext uri="{FF2B5EF4-FFF2-40B4-BE49-F238E27FC236}">
                <a16:creationId xmlns:a16="http://schemas.microsoft.com/office/drawing/2014/main" id="{4DBB7DA4-9BA1-43B4-ADD5-C2A4C3E68C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2312" y="968068"/>
            <a:ext cx="1470824" cy="19822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udwig Wittgenstein - Wikipedia">
            <a:extLst>
              <a:ext uri="{FF2B5EF4-FFF2-40B4-BE49-F238E27FC236}">
                <a16:creationId xmlns:a16="http://schemas.microsoft.com/office/drawing/2014/main" id="{50418F0B-2ED5-4A22-98D6-ACC3D65CF6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7120" y="4295868"/>
            <a:ext cx="1359249" cy="19877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D2C22DA-C588-4C1B-BED1-1FB911DAA29E}"/>
              </a:ext>
            </a:extLst>
          </p:cNvPr>
          <p:cNvSpPr txBox="1"/>
          <p:nvPr/>
        </p:nvSpPr>
        <p:spPr>
          <a:xfrm>
            <a:off x="7136223" y="4689602"/>
            <a:ext cx="39335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/>
              <a:t>The limits of my language mean the limits of my world.</a:t>
            </a:r>
          </a:p>
          <a:p>
            <a:pPr algn="ctr"/>
            <a:endParaRPr lang="en-US" b="1"/>
          </a:p>
          <a:p>
            <a:pPr algn="ctr"/>
            <a:r>
              <a:rPr lang="en-US" b="1"/>
              <a:t>Ludwig Wittgenstein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7371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B3DEB489-12F3-46CE-A1AF-90452FD5182E}"/>
              </a:ext>
            </a:extLst>
          </p:cNvPr>
          <p:cNvGrpSpPr/>
          <p:nvPr/>
        </p:nvGrpSpPr>
        <p:grpSpPr>
          <a:xfrm>
            <a:off x="4485390" y="2563508"/>
            <a:ext cx="3221220" cy="1853960"/>
            <a:chOff x="2611302" y="2803136"/>
            <a:chExt cx="2299451" cy="1323439"/>
          </a:xfrm>
        </p:grpSpPr>
        <p:pic>
          <p:nvPicPr>
            <p:cNvPr id="23" name="Graphic 22">
              <a:extLst>
                <a:ext uri="{FF2B5EF4-FFF2-40B4-BE49-F238E27FC236}">
                  <a16:creationId xmlns:a16="http://schemas.microsoft.com/office/drawing/2014/main" id="{AD153BEB-74C7-43AE-BF09-B463D737717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506947" y="2803136"/>
              <a:ext cx="403806" cy="403806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8F47E65-9CA6-4F9D-A952-CB9A1DFC6AE1}"/>
                </a:ext>
              </a:extLst>
            </p:cNvPr>
            <p:cNvSpPr txBox="1"/>
            <p:nvPr/>
          </p:nvSpPr>
          <p:spPr>
            <a:xfrm>
              <a:off x="2611302" y="2803136"/>
              <a:ext cx="2097548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/>
                <a:t>Performance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DEE90A7-71C8-4D80-9FBA-339945B6C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2178" y="585382"/>
            <a:ext cx="7267644" cy="1325563"/>
          </a:xfrm>
        </p:spPr>
        <p:txBody>
          <a:bodyPr/>
          <a:lstStyle/>
          <a:p>
            <a:r>
              <a:rPr lang="en-US"/>
              <a:t>What does science need from a programming language?</a:t>
            </a:r>
          </a:p>
        </p:txBody>
      </p:sp>
      <p:pic>
        <p:nvPicPr>
          <p:cNvPr id="6" name="Graphic 5" descr="HelpThin">
            <a:extLst>
              <a:ext uri="{FF2B5EF4-FFF2-40B4-BE49-F238E27FC236}">
                <a16:creationId xmlns:a16="http://schemas.microsoft.com/office/drawing/2014/main" id="{2658CB1F-E3BC-48EC-91DB-A70955F989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8201" y="562363"/>
            <a:ext cx="1371600" cy="13716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63709F1-80BE-49A7-BCC8-9FAA3FCC2394}"/>
              </a:ext>
            </a:extLst>
          </p:cNvPr>
          <p:cNvSpPr txBox="1"/>
          <p:nvPr/>
        </p:nvSpPr>
        <p:spPr>
          <a:xfrm>
            <a:off x="2456272" y="4125080"/>
            <a:ext cx="76819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Workflow: roll up sleeves &amp; performance engineer</a:t>
            </a:r>
          </a:p>
        </p:txBody>
      </p:sp>
    </p:spTree>
    <p:extLst>
      <p:ext uri="{BB962C8B-B14F-4D97-AF65-F5344CB8AC3E}">
        <p14:creationId xmlns:p14="http://schemas.microsoft.com/office/powerpoint/2010/main" val="647760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B3DEB489-12F3-46CE-A1AF-90452FD5182E}"/>
              </a:ext>
            </a:extLst>
          </p:cNvPr>
          <p:cNvGrpSpPr/>
          <p:nvPr/>
        </p:nvGrpSpPr>
        <p:grpSpPr>
          <a:xfrm>
            <a:off x="4063912" y="2730577"/>
            <a:ext cx="3728098" cy="523220"/>
            <a:chOff x="2611302" y="2803136"/>
            <a:chExt cx="3728098" cy="523220"/>
          </a:xfrm>
        </p:grpSpPr>
        <p:pic>
          <p:nvPicPr>
            <p:cNvPr id="23" name="Graphic 22">
              <a:extLst>
                <a:ext uri="{FF2B5EF4-FFF2-40B4-BE49-F238E27FC236}">
                  <a16:creationId xmlns:a16="http://schemas.microsoft.com/office/drawing/2014/main" id="{AD153BEB-74C7-43AE-BF09-B463D737717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935594" y="2803136"/>
              <a:ext cx="403806" cy="403806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8F47E65-9CA6-4F9D-A952-CB9A1DFC6AE1}"/>
                </a:ext>
              </a:extLst>
            </p:cNvPr>
            <p:cNvSpPr txBox="1"/>
            <p:nvPr/>
          </p:nvSpPr>
          <p:spPr>
            <a:xfrm>
              <a:off x="2611302" y="2803136"/>
              <a:ext cx="347809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>
                  <a:solidFill>
                    <a:srgbClr val="95CA39"/>
                  </a:solidFill>
                </a:rPr>
                <a:t>Easy to write and read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DEE90A7-71C8-4D80-9FBA-339945B6C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2178" y="585382"/>
            <a:ext cx="7267644" cy="1325563"/>
          </a:xfrm>
        </p:spPr>
        <p:txBody>
          <a:bodyPr/>
          <a:lstStyle/>
          <a:p>
            <a:r>
              <a:rPr lang="en-US"/>
              <a:t>What does science need from a programming language?</a:t>
            </a:r>
          </a:p>
        </p:txBody>
      </p:sp>
      <p:pic>
        <p:nvPicPr>
          <p:cNvPr id="6" name="Graphic 5" descr="HelpThin">
            <a:extLst>
              <a:ext uri="{FF2B5EF4-FFF2-40B4-BE49-F238E27FC236}">
                <a16:creationId xmlns:a16="http://schemas.microsoft.com/office/drawing/2014/main" id="{2658CB1F-E3BC-48EC-91DB-A70955F989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8201" y="562363"/>
            <a:ext cx="1371600" cy="137160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F7434847-A2B7-4EA6-A9BF-D4AE8E46FCC0}"/>
              </a:ext>
            </a:extLst>
          </p:cNvPr>
          <p:cNvGrpSpPr/>
          <p:nvPr/>
        </p:nvGrpSpPr>
        <p:grpSpPr>
          <a:xfrm>
            <a:off x="4063912" y="3431066"/>
            <a:ext cx="2934605" cy="530437"/>
            <a:chOff x="3154788" y="3562634"/>
            <a:chExt cx="2934605" cy="530437"/>
          </a:xfrm>
        </p:grpSpPr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62C8B467-AFA7-4F5D-B0DC-9D7920DAC5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685587" y="3562634"/>
              <a:ext cx="403806" cy="403806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940721C-70A4-4637-B53F-F32051EC12C2}"/>
                </a:ext>
              </a:extLst>
            </p:cNvPr>
            <p:cNvSpPr txBox="1"/>
            <p:nvPr/>
          </p:nvSpPr>
          <p:spPr>
            <a:xfrm>
              <a:off x="3154788" y="3569851"/>
              <a:ext cx="268647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>
                  <a:solidFill>
                    <a:srgbClr val="FE7D04"/>
                  </a:solidFill>
                </a:rPr>
                <a:t>Fast and scalable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1E45B5D-6693-4135-874D-E47EF00CBD70}"/>
              </a:ext>
            </a:extLst>
          </p:cNvPr>
          <p:cNvGrpSpPr/>
          <p:nvPr/>
        </p:nvGrpSpPr>
        <p:grpSpPr>
          <a:xfrm>
            <a:off x="4063912" y="4145989"/>
            <a:ext cx="2045819" cy="523220"/>
            <a:chOff x="3154788" y="4336566"/>
            <a:chExt cx="2045819" cy="523220"/>
          </a:xfrm>
        </p:grpSpPr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38EE8505-B400-4D0D-9A97-13F306AF78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796801" y="4336566"/>
              <a:ext cx="403806" cy="403806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A800739-E7B2-4E9F-AFD5-B357AE8D640F}"/>
                </a:ext>
              </a:extLst>
            </p:cNvPr>
            <p:cNvSpPr txBox="1"/>
            <p:nvPr/>
          </p:nvSpPr>
          <p:spPr>
            <a:xfrm>
              <a:off x="3154788" y="4336566"/>
              <a:ext cx="177207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>
                  <a:solidFill>
                    <a:srgbClr val="E14387"/>
                  </a:solidFill>
                </a:rPr>
                <a:t>Interactive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23185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DA678-0249-463D-8CFA-960EEE744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There’s a plethora of programming languages</a:t>
            </a:r>
          </a:p>
        </p:txBody>
      </p:sp>
      <p:pic>
        <p:nvPicPr>
          <p:cNvPr id="5122" name="Picture 2" descr="https://lh3.googleusercontent.com/GW_qBI4nzhCrVgNs2E6fZZWobpjR46jC-_YCmiE93Cmsn7gJBVdvzKu8RpiH_P9qUbkj7psHoUyQIz_YS7_GaADGk9qsFYlhVtxpbsosANhlzv8ajW-kW-NylHfUCxhJa338piCcQx0">
            <a:extLst>
              <a:ext uri="{FF2B5EF4-FFF2-40B4-BE49-F238E27FC236}">
                <a16:creationId xmlns:a16="http://schemas.microsoft.com/office/drawing/2014/main" id="{6F495A58-5AC0-48D8-88C8-86CD03CE25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640" y="1971253"/>
            <a:ext cx="1343424" cy="1513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s://lh6.googleusercontent.com/o0s4FSdayhEk2OEB6ft_mrXc7NSDKmyUW_ttNmEtxz_5hHyE4i6PSfMbwDF6Oup12ISF4ZpumE8yNVpxQo1dWSljK6de5sGslC0amyE6xWP-1H0ieXBy8ZPY8FRjaED3QpNmMkjxnTM">
            <a:extLst>
              <a:ext uri="{FF2B5EF4-FFF2-40B4-BE49-F238E27FC236}">
                <a16:creationId xmlns:a16="http://schemas.microsoft.com/office/drawing/2014/main" id="{E41543AA-D473-47C8-8AD3-B28162FD22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7829" y="3846416"/>
            <a:ext cx="1573131" cy="1573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https://lh6.googleusercontent.com/DVDMAaVZjMyOA8QudhifcLaqj3fq0FyMC1zMvWMUr5rJOBlqNrGu0elgoKtL_XtlmoZmAR7UcUTHJ9zz4dwfcO7s2LSTyQybWFNqqE1zakeiMCwyJnzHa-Xvmqw4VVV3yuBSqOxKPLs">
            <a:extLst>
              <a:ext uri="{FF2B5EF4-FFF2-40B4-BE49-F238E27FC236}">
                <a16:creationId xmlns:a16="http://schemas.microsoft.com/office/drawing/2014/main" id="{77E3494B-D55A-4EB3-AD46-4AB106AEA9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9582" y="1895514"/>
            <a:ext cx="1147075" cy="2097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https://lh4.googleusercontent.com/z98vQinrmTby-fAOIHpX1wYjtjdI1beO4EYL3H1G1Wh7jX3ohlih5iJYftCvCk-AS26Iwu7v6mkUXNFYJCMrIPA2TYF2hrKsUoqb_75XgrSY1GS8y0isemvNJpDmfYTrrvor468XGC4">
            <a:extLst>
              <a:ext uri="{FF2B5EF4-FFF2-40B4-BE49-F238E27FC236}">
                <a16:creationId xmlns:a16="http://schemas.microsoft.com/office/drawing/2014/main" id="{3CEDCC3E-C7AF-40CC-9F49-55CCE134C8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40" t="35061" r="7415" b="46666"/>
          <a:stretch/>
        </p:blipFill>
        <p:spPr bwMode="auto">
          <a:xfrm>
            <a:off x="4957762" y="5760693"/>
            <a:ext cx="2276475" cy="61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5" name="Picture 15" descr="Rust (programming language) - Wikipedia">
            <a:extLst>
              <a:ext uri="{FF2B5EF4-FFF2-40B4-BE49-F238E27FC236}">
                <a16:creationId xmlns:a16="http://schemas.microsoft.com/office/drawing/2014/main" id="{84F28CF0-3933-48D6-8550-AA10E308DB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479" y="2735652"/>
            <a:ext cx="1401784" cy="1401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7" name="Picture 17" descr="MatLab Stock API Example â EOD">
            <a:extLst>
              <a:ext uri="{FF2B5EF4-FFF2-40B4-BE49-F238E27FC236}">
                <a16:creationId xmlns:a16="http://schemas.microsoft.com/office/drawing/2014/main" id="{D9399C2E-05EB-4877-8773-37F55DE2DA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0888" y="1706629"/>
            <a:ext cx="1943100" cy="1950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9" name="Picture 19" descr="Mathematica Logo Icon by ziofil on DeviantArt">
            <a:extLst>
              <a:ext uri="{FF2B5EF4-FFF2-40B4-BE49-F238E27FC236}">
                <a16:creationId xmlns:a16="http://schemas.microsoft.com/office/drawing/2014/main" id="{AD5D1355-806A-499F-97AE-A188126F82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1782" y="4427445"/>
            <a:ext cx="1573131" cy="1603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1" name="Picture 21" descr="Go Logo Aqua.svg">
            <a:extLst>
              <a:ext uri="{FF2B5EF4-FFF2-40B4-BE49-F238E27FC236}">
                <a16:creationId xmlns:a16="http://schemas.microsoft.com/office/drawing/2014/main" id="{81D02FAE-4077-4FCF-875B-01C8458261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7113" y="4474892"/>
            <a:ext cx="1695450" cy="639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3" descr="https://lh4.googleusercontent.com/tgcwKQuVUhOXvHLVIoxEjGIMbwEkU4YhX4FgwGoMPKjKeIlFNq_EewAqrI4WIC7_MeyZo7fN77RjgSrgWDwNg95lOJQjdCyLNUJuMFFysxT7044XYzgjseTc7DdE8MXz34hT5m-aVhM">
            <a:extLst>
              <a:ext uri="{FF2B5EF4-FFF2-40B4-BE49-F238E27FC236}">
                <a16:creationId xmlns:a16="http://schemas.microsoft.com/office/drawing/2014/main" id="{D80BC6CF-0680-4012-8D4A-6504B7BC6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3976" y="3264408"/>
            <a:ext cx="1561914" cy="1210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81903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DA678-0249-463D-8CFA-960EEE744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There’s a plethora of programming languages</a:t>
            </a:r>
          </a:p>
        </p:txBody>
      </p:sp>
      <p:pic>
        <p:nvPicPr>
          <p:cNvPr id="5122" name="Picture 2" descr="https://lh3.googleusercontent.com/GW_qBI4nzhCrVgNs2E6fZZWobpjR46jC-_YCmiE93Cmsn7gJBVdvzKu8RpiH_P9qUbkj7psHoUyQIz_YS7_GaADGk9qsFYlhVtxpbsosANhlzv8ajW-kW-NylHfUCxhJa338piCcQx0">
            <a:extLst>
              <a:ext uri="{FF2B5EF4-FFF2-40B4-BE49-F238E27FC236}">
                <a16:creationId xmlns:a16="http://schemas.microsoft.com/office/drawing/2014/main" id="{6F495A58-5AC0-48D8-88C8-86CD03CE25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640" y="1971253"/>
            <a:ext cx="1343424" cy="1513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https://lh4.googleusercontent.com/tgcwKQuVUhOXvHLVIoxEjGIMbwEkU4YhX4FgwGoMPKjKeIlFNq_EewAqrI4WIC7_MeyZo7fN77RjgSrgWDwNg95lOJQjdCyLNUJuMFFysxT7044XYzgjseTc7DdE8MXz34hT5m-aVhM">
            <a:extLst>
              <a:ext uri="{FF2B5EF4-FFF2-40B4-BE49-F238E27FC236}">
                <a16:creationId xmlns:a16="http://schemas.microsoft.com/office/drawing/2014/main" id="{590760CD-EB39-440B-9569-97FD5A1DAF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7446" y="1808269"/>
            <a:ext cx="1561914" cy="1210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s://lh6.googleusercontent.com/o0s4FSdayhEk2OEB6ft_mrXc7NSDKmyUW_ttNmEtxz_5hHyE4i6PSfMbwDF6Oup12ISF4ZpumE8yNVpxQo1dWSljK6de5sGslC0amyE6xWP-1H0ieXBy8ZPY8FRjaED3QpNmMkjxnTM">
            <a:extLst>
              <a:ext uri="{FF2B5EF4-FFF2-40B4-BE49-F238E27FC236}">
                <a16:creationId xmlns:a16="http://schemas.microsoft.com/office/drawing/2014/main" id="{E41543AA-D473-47C8-8AD3-B28162FD22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1855" y="3764649"/>
            <a:ext cx="1573131" cy="1573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https://lh6.googleusercontent.com/DVDMAaVZjMyOA8QudhifcLaqj3fq0FyMC1zMvWMUr5rJOBlqNrGu0elgoKtL_XtlmoZmAR7UcUTHJ9zz4dwfcO7s2LSTyQybWFNqqE1zakeiMCwyJnzHa-Xvmqw4VVV3yuBSqOxKPLs">
            <a:extLst>
              <a:ext uri="{FF2B5EF4-FFF2-40B4-BE49-F238E27FC236}">
                <a16:creationId xmlns:a16="http://schemas.microsoft.com/office/drawing/2014/main" id="{77E3494B-D55A-4EB3-AD46-4AB106AEA9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5851" y="1971253"/>
            <a:ext cx="1147075" cy="2097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https://lh4.googleusercontent.com/z98vQinrmTby-fAOIHpX1wYjtjdI1beO4EYL3H1G1Wh7jX3ohlih5iJYftCvCk-AS26Iwu7v6mkUXNFYJCMrIPA2TYF2hrKsUoqb_75XgrSY1GS8y0isemvNJpDmfYTrrvor468XGC4">
            <a:extLst>
              <a:ext uri="{FF2B5EF4-FFF2-40B4-BE49-F238E27FC236}">
                <a16:creationId xmlns:a16="http://schemas.microsoft.com/office/drawing/2014/main" id="{3CEDCC3E-C7AF-40CC-9F49-55CCE134C8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40" t="35061" r="7415" b="46666"/>
          <a:stretch/>
        </p:blipFill>
        <p:spPr bwMode="auto">
          <a:xfrm>
            <a:off x="525402" y="3846416"/>
            <a:ext cx="2276475" cy="61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5" name="Picture 15" descr="Rust (programming language) - Wikipedia">
            <a:extLst>
              <a:ext uri="{FF2B5EF4-FFF2-40B4-BE49-F238E27FC236}">
                <a16:creationId xmlns:a16="http://schemas.microsoft.com/office/drawing/2014/main" id="{84F28CF0-3933-48D6-8550-AA10E308DB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3503" y="4636888"/>
            <a:ext cx="1401784" cy="1401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7" name="Picture 17" descr="MatLab Stock API Example â EOD">
            <a:extLst>
              <a:ext uri="{FF2B5EF4-FFF2-40B4-BE49-F238E27FC236}">
                <a16:creationId xmlns:a16="http://schemas.microsoft.com/office/drawing/2014/main" id="{D9399C2E-05EB-4877-8773-37F55DE2DA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9037" y="2475480"/>
            <a:ext cx="1943100" cy="1950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9" name="Picture 19" descr="Mathematica Logo Icon by ziofil on DeviantArt">
            <a:extLst>
              <a:ext uri="{FF2B5EF4-FFF2-40B4-BE49-F238E27FC236}">
                <a16:creationId xmlns:a16="http://schemas.microsoft.com/office/drawing/2014/main" id="{AD5D1355-806A-499F-97AE-A188126F82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1931" y="4488319"/>
            <a:ext cx="1573131" cy="1603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1" name="Picture 21" descr="Go Logo Aqua.svg">
            <a:extLst>
              <a:ext uri="{FF2B5EF4-FFF2-40B4-BE49-F238E27FC236}">
                <a16:creationId xmlns:a16="http://schemas.microsoft.com/office/drawing/2014/main" id="{81D02FAE-4077-4FCF-875B-01C8458261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614" y="5001585"/>
            <a:ext cx="1695450" cy="639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13476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DA678-0249-463D-8CFA-960EEE744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There’s a plethora of programming languages</a:t>
            </a:r>
          </a:p>
        </p:txBody>
      </p:sp>
      <p:pic>
        <p:nvPicPr>
          <p:cNvPr id="5122" name="Picture 2" descr="https://lh3.googleusercontent.com/GW_qBI4nzhCrVgNs2E6fZZWobpjR46jC-_YCmiE93Cmsn7gJBVdvzKu8RpiH_P9qUbkj7psHoUyQIz_YS7_GaADGk9qsFYlhVtxpbsosANhlzv8ajW-kW-NylHfUCxhJa338piCcQx0">
            <a:extLst>
              <a:ext uri="{FF2B5EF4-FFF2-40B4-BE49-F238E27FC236}">
                <a16:creationId xmlns:a16="http://schemas.microsoft.com/office/drawing/2014/main" id="{6F495A58-5AC0-48D8-88C8-86CD03CE25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640" y="1971253"/>
            <a:ext cx="1343424" cy="1513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https://lh4.googleusercontent.com/tgcwKQuVUhOXvHLVIoxEjGIMbwEkU4YhX4FgwGoMPKjKeIlFNq_EewAqrI4WIC7_MeyZo7fN77RjgSrgWDwNg95lOJQjdCyLNUJuMFFysxT7044XYzgjseTc7DdE8MXz34hT5m-aVhM">
            <a:extLst>
              <a:ext uri="{FF2B5EF4-FFF2-40B4-BE49-F238E27FC236}">
                <a16:creationId xmlns:a16="http://schemas.microsoft.com/office/drawing/2014/main" id="{590760CD-EB39-440B-9569-97FD5A1DAF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7446" y="1808269"/>
            <a:ext cx="1561914" cy="1210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s://lh6.googleusercontent.com/o0s4FSdayhEk2OEB6ft_mrXc7NSDKmyUW_ttNmEtxz_5hHyE4i6PSfMbwDF6Oup12ISF4ZpumE8yNVpxQo1dWSljK6de5sGslC0amyE6xWP-1H0ieXBy8ZPY8FRjaED3QpNmMkjxnTM">
            <a:extLst>
              <a:ext uri="{FF2B5EF4-FFF2-40B4-BE49-F238E27FC236}">
                <a16:creationId xmlns:a16="http://schemas.microsoft.com/office/drawing/2014/main" id="{E41543AA-D473-47C8-8AD3-B28162FD22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1855" y="3764649"/>
            <a:ext cx="1573131" cy="1573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https://lh6.googleusercontent.com/DVDMAaVZjMyOA8QudhifcLaqj3fq0FyMC1zMvWMUr5rJOBlqNrGu0elgoKtL_XtlmoZmAR7UcUTHJ9zz4dwfcO7s2LSTyQybWFNqqE1zakeiMCwyJnzHa-Xvmqw4VVV3yuBSqOxKPLs">
            <a:extLst>
              <a:ext uri="{FF2B5EF4-FFF2-40B4-BE49-F238E27FC236}">
                <a16:creationId xmlns:a16="http://schemas.microsoft.com/office/drawing/2014/main" id="{77E3494B-D55A-4EB3-AD46-4AB106AEA9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5851" y="1971253"/>
            <a:ext cx="1147075" cy="2097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https://lh4.googleusercontent.com/z98vQinrmTby-fAOIHpX1wYjtjdI1beO4EYL3H1G1Wh7jX3ohlih5iJYftCvCk-AS26Iwu7v6mkUXNFYJCMrIPA2TYF2hrKsUoqb_75XgrSY1GS8y0isemvNJpDmfYTrrvor468XGC4">
            <a:extLst>
              <a:ext uri="{FF2B5EF4-FFF2-40B4-BE49-F238E27FC236}">
                <a16:creationId xmlns:a16="http://schemas.microsoft.com/office/drawing/2014/main" id="{3CEDCC3E-C7AF-40CC-9F49-55CCE134C8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40" t="35061" r="7415" b="46666"/>
          <a:stretch/>
        </p:blipFill>
        <p:spPr bwMode="auto">
          <a:xfrm>
            <a:off x="525402" y="3846416"/>
            <a:ext cx="2276475" cy="61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5" name="Picture 15" descr="Rust (programming language) - Wikipedia">
            <a:extLst>
              <a:ext uri="{FF2B5EF4-FFF2-40B4-BE49-F238E27FC236}">
                <a16:creationId xmlns:a16="http://schemas.microsoft.com/office/drawing/2014/main" id="{84F28CF0-3933-48D6-8550-AA10E308DB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3503" y="4636888"/>
            <a:ext cx="1401784" cy="1401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7" name="Picture 17" descr="MatLab Stock API Example â EOD">
            <a:extLst>
              <a:ext uri="{FF2B5EF4-FFF2-40B4-BE49-F238E27FC236}">
                <a16:creationId xmlns:a16="http://schemas.microsoft.com/office/drawing/2014/main" id="{D9399C2E-05EB-4877-8773-37F55DE2DA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9037" y="2475480"/>
            <a:ext cx="1943100" cy="1950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9" name="Picture 19" descr="Mathematica Logo Icon by ziofil on DeviantArt">
            <a:extLst>
              <a:ext uri="{FF2B5EF4-FFF2-40B4-BE49-F238E27FC236}">
                <a16:creationId xmlns:a16="http://schemas.microsoft.com/office/drawing/2014/main" id="{AD5D1355-806A-499F-97AE-A188126F82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1931" y="4488319"/>
            <a:ext cx="1573131" cy="1603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1" name="Picture 21" descr="Go Logo Aqua.svg">
            <a:extLst>
              <a:ext uri="{FF2B5EF4-FFF2-40B4-BE49-F238E27FC236}">
                <a16:creationId xmlns:a16="http://schemas.microsoft.com/office/drawing/2014/main" id="{81D02FAE-4077-4FCF-875B-01C8458261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614" y="5001585"/>
            <a:ext cx="1695450" cy="639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B00EC8F-85DE-4BB5-BCCE-91EA422D1DD9}"/>
              </a:ext>
            </a:extLst>
          </p:cNvPr>
          <p:cNvCxnSpPr/>
          <p:nvPr/>
        </p:nvCxnSpPr>
        <p:spPr>
          <a:xfrm>
            <a:off x="6267450" y="1690688"/>
            <a:ext cx="0" cy="4605337"/>
          </a:xfrm>
          <a:prstGeom prst="line">
            <a:avLst/>
          </a:prstGeom>
          <a:ln w="28575" cmpd="sng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9D18F35-93B7-4544-9F22-4AA6098E0637}"/>
              </a:ext>
            </a:extLst>
          </p:cNvPr>
          <p:cNvSpPr txBox="1"/>
          <p:nvPr/>
        </p:nvSpPr>
        <p:spPr>
          <a:xfrm>
            <a:off x="6413260" y="3135003"/>
            <a:ext cx="677108" cy="1514197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sz="3200">
                <a:solidFill>
                  <a:srgbClr val="7030A0"/>
                </a:solidFill>
              </a:rPr>
              <a:t>Slow</a:t>
            </a:r>
            <a:r>
              <a:rPr lang="en-US" sz="2800">
                <a:solidFill>
                  <a:srgbClr val="7030A0"/>
                </a:solidFill>
              </a:rPr>
              <a:t>(ish)</a:t>
            </a:r>
            <a:endParaRPr lang="en-US" sz="3200">
              <a:solidFill>
                <a:srgbClr val="7030A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EC3FB1A-933F-462C-B15F-916A0B97FEF5}"/>
              </a:ext>
            </a:extLst>
          </p:cNvPr>
          <p:cNvSpPr txBox="1"/>
          <p:nvPr/>
        </p:nvSpPr>
        <p:spPr>
          <a:xfrm>
            <a:off x="5429161" y="3465831"/>
            <a:ext cx="677108" cy="761170"/>
          </a:xfrm>
          <a:prstGeom prst="rect">
            <a:avLst/>
          </a:prstGeom>
          <a:noFill/>
        </p:spPr>
        <p:txBody>
          <a:bodyPr vert="vert" wrap="none" rtlCol="0">
            <a:spAutoFit/>
          </a:bodyPr>
          <a:lstStyle/>
          <a:p>
            <a:r>
              <a:rPr lang="en-US" sz="3200">
                <a:solidFill>
                  <a:srgbClr val="7030A0"/>
                </a:solidFill>
              </a:rPr>
              <a:t>Fast</a:t>
            </a:r>
          </a:p>
        </p:txBody>
      </p:sp>
    </p:spTree>
    <p:extLst>
      <p:ext uri="{BB962C8B-B14F-4D97-AF65-F5344CB8AC3E}">
        <p14:creationId xmlns:p14="http://schemas.microsoft.com/office/powerpoint/2010/main" val="39404601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DA678-0249-463D-8CFA-960EEE744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There’s a plethora of programming languages</a:t>
            </a:r>
          </a:p>
        </p:txBody>
      </p:sp>
      <p:pic>
        <p:nvPicPr>
          <p:cNvPr id="5122" name="Picture 2" descr="https://lh3.googleusercontent.com/GW_qBI4nzhCrVgNs2E6fZZWobpjR46jC-_YCmiE93Cmsn7gJBVdvzKu8RpiH_P9qUbkj7psHoUyQIz_YS7_GaADGk9qsFYlhVtxpbsosANhlzv8ajW-kW-NylHfUCxhJa338piCcQx0">
            <a:extLst>
              <a:ext uri="{FF2B5EF4-FFF2-40B4-BE49-F238E27FC236}">
                <a16:creationId xmlns:a16="http://schemas.microsoft.com/office/drawing/2014/main" id="{6F495A58-5AC0-48D8-88C8-86CD03CE25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640" y="1971253"/>
            <a:ext cx="1343424" cy="1513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https://lh4.googleusercontent.com/tgcwKQuVUhOXvHLVIoxEjGIMbwEkU4YhX4FgwGoMPKjKeIlFNq_EewAqrI4WIC7_MeyZo7fN77RjgSrgWDwNg95lOJQjdCyLNUJuMFFysxT7044XYzgjseTc7DdE8MXz34hT5m-aVhM">
            <a:extLst>
              <a:ext uri="{FF2B5EF4-FFF2-40B4-BE49-F238E27FC236}">
                <a16:creationId xmlns:a16="http://schemas.microsoft.com/office/drawing/2014/main" id="{590760CD-EB39-440B-9569-97FD5A1DAF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7446" y="1808269"/>
            <a:ext cx="1561914" cy="1210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s://lh6.googleusercontent.com/o0s4FSdayhEk2OEB6ft_mrXc7NSDKmyUW_ttNmEtxz_5hHyE4i6PSfMbwDF6Oup12ISF4ZpumE8yNVpxQo1dWSljK6de5sGslC0amyE6xWP-1H0ieXBy8ZPY8FRjaED3QpNmMkjxnTM">
            <a:extLst>
              <a:ext uri="{FF2B5EF4-FFF2-40B4-BE49-F238E27FC236}">
                <a16:creationId xmlns:a16="http://schemas.microsoft.com/office/drawing/2014/main" id="{E41543AA-D473-47C8-8AD3-B28162FD22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1855" y="3764649"/>
            <a:ext cx="1573131" cy="1573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https://lh6.googleusercontent.com/DVDMAaVZjMyOA8QudhifcLaqj3fq0FyMC1zMvWMUr5rJOBlqNrGu0elgoKtL_XtlmoZmAR7UcUTHJ9zz4dwfcO7s2LSTyQybWFNqqE1zakeiMCwyJnzHa-Xvmqw4VVV3yuBSqOxKPLs">
            <a:extLst>
              <a:ext uri="{FF2B5EF4-FFF2-40B4-BE49-F238E27FC236}">
                <a16:creationId xmlns:a16="http://schemas.microsoft.com/office/drawing/2014/main" id="{77E3494B-D55A-4EB3-AD46-4AB106AEA9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5851" y="1971253"/>
            <a:ext cx="1147075" cy="2097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https://lh4.googleusercontent.com/z98vQinrmTby-fAOIHpX1wYjtjdI1beO4EYL3H1G1Wh7jX3ohlih5iJYftCvCk-AS26Iwu7v6mkUXNFYJCMrIPA2TYF2hrKsUoqb_75XgrSY1GS8y0isemvNJpDmfYTrrvor468XGC4">
            <a:extLst>
              <a:ext uri="{FF2B5EF4-FFF2-40B4-BE49-F238E27FC236}">
                <a16:creationId xmlns:a16="http://schemas.microsoft.com/office/drawing/2014/main" id="{3CEDCC3E-C7AF-40CC-9F49-55CCE134C8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40" t="35061" r="7415" b="46666"/>
          <a:stretch/>
        </p:blipFill>
        <p:spPr bwMode="auto">
          <a:xfrm>
            <a:off x="525402" y="3846416"/>
            <a:ext cx="2276475" cy="61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5" name="Picture 15" descr="Rust (programming language) - Wikipedia">
            <a:extLst>
              <a:ext uri="{FF2B5EF4-FFF2-40B4-BE49-F238E27FC236}">
                <a16:creationId xmlns:a16="http://schemas.microsoft.com/office/drawing/2014/main" id="{84F28CF0-3933-48D6-8550-AA10E308DB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3503" y="4636888"/>
            <a:ext cx="1401784" cy="1401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7" name="Picture 17" descr="MatLab Stock API Example â EOD">
            <a:extLst>
              <a:ext uri="{FF2B5EF4-FFF2-40B4-BE49-F238E27FC236}">
                <a16:creationId xmlns:a16="http://schemas.microsoft.com/office/drawing/2014/main" id="{D9399C2E-05EB-4877-8773-37F55DE2DA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9037" y="2475480"/>
            <a:ext cx="1943100" cy="1950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9" name="Picture 19" descr="Mathematica Logo Icon by ziofil on DeviantArt">
            <a:extLst>
              <a:ext uri="{FF2B5EF4-FFF2-40B4-BE49-F238E27FC236}">
                <a16:creationId xmlns:a16="http://schemas.microsoft.com/office/drawing/2014/main" id="{AD5D1355-806A-499F-97AE-A188126F82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1931" y="4488319"/>
            <a:ext cx="1573131" cy="1603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1" name="Picture 21" descr="Go Logo Aqua.svg">
            <a:extLst>
              <a:ext uri="{FF2B5EF4-FFF2-40B4-BE49-F238E27FC236}">
                <a16:creationId xmlns:a16="http://schemas.microsoft.com/office/drawing/2014/main" id="{81D02FAE-4077-4FCF-875B-01C8458261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614" y="5001585"/>
            <a:ext cx="1695450" cy="639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B00EC8F-85DE-4BB5-BCCE-91EA422D1DD9}"/>
              </a:ext>
            </a:extLst>
          </p:cNvPr>
          <p:cNvCxnSpPr/>
          <p:nvPr/>
        </p:nvCxnSpPr>
        <p:spPr>
          <a:xfrm>
            <a:off x="6267450" y="1690688"/>
            <a:ext cx="0" cy="4605337"/>
          </a:xfrm>
          <a:prstGeom prst="line">
            <a:avLst/>
          </a:prstGeom>
          <a:ln w="28575" cmpd="sng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9D18F35-93B7-4544-9F22-4AA6098E0637}"/>
              </a:ext>
            </a:extLst>
          </p:cNvPr>
          <p:cNvSpPr txBox="1"/>
          <p:nvPr/>
        </p:nvSpPr>
        <p:spPr>
          <a:xfrm>
            <a:off x="6413260" y="1690689"/>
            <a:ext cx="677108" cy="4605336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3200">
                <a:solidFill>
                  <a:srgbClr val="7030A0"/>
                </a:solidFill>
              </a:rPr>
              <a:t>Interpreted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EC3FB1A-933F-462C-B15F-916A0B97FEF5}"/>
              </a:ext>
            </a:extLst>
          </p:cNvPr>
          <p:cNvSpPr txBox="1"/>
          <p:nvPr/>
        </p:nvSpPr>
        <p:spPr>
          <a:xfrm>
            <a:off x="5429161" y="1690687"/>
            <a:ext cx="677108" cy="4605336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pPr algn="ctr"/>
            <a:r>
              <a:rPr lang="en-US" sz="3200">
                <a:solidFill>
                  <a:srgbClr val="7030A0"/>
                </a:solidFill>
              </a:rPr>
              <a:t>Compiled</a:t>
            </a:r>
          </a:p>
        </p:txBody>
      </p:sp>
    </p:spTree>
    <p:extLst>
      <p:ext uri="{BB962C8B-B14F-4D97-AF65-F5344CB8AC3E}">
        <p14:creationId xmlns:p14="http://schemas.microsoft.com/office/powerpoint/2010/main" val="15972617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DA678-0249-463D-8CFA-960EEE744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There’s a plethora of programming languages</a:t>
            </a:r>
          </a:p>
        </p:txBody>
      </p:sp>
      <p:pic>
        <p:nvPicPr>
          <p:cNvPr id="5122" name="Picture 2" descr="https://lh3.googleusercontent.com/GW_qBI4nzhCrVgNs2E6fZZWobpjR46jC-_YCmiE93Cmsn7gJBVdvzKu8RpiH_P9qUbkj7psHoUyQIz_YS7_GaADGk9qsFYlhVtxpbsosANhlzv8ajW-kW-NylHfUCxhJa338piCcQx0">
            <a:extLst>
              <a:ext uri="{FF2B5EF4-FFF2-40B4-BE49-F238E27FC236}">
                <a16:creationId xmlns:a16="http://schemas.microsoft.com/office/drawing/2014/main" id="{6F495A58-5AC0-48D8-88C8-86CD03CE25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640" y="1971253"/>
            <a:ext cx="1343424" cy="1513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https://lh4.googleusercontent.com/tgcwKQuVUhOXvHLVIoxEjGIMbwEkU4YhX4FgwGoMPKjKeIlFNq_EewAqrI4WIC7_MeyZo7fN77RjgSrgWDwNg95lOJQjdCyLNUJuMFFysxT7044XYzgjseTc7DdE8MXz34hT5m-aVhM">
            <a:extLst>
              <a:ext uri="{FF2B5EF4-FFF2-40B4-BE49-F238E27FC236}">
                <a16:creationId xmlns:a16="http://schemas.microsoft.com/office/drawing/2014/main" id="{590760CD-EB39-440B-9569-97FD5A1DAF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7446" y="1808269"/>
            <a:ext cx="1561914" cy="1210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s://lh6.googleusercontent.com/o0s4FSdayhEk2OEB6ft_mrXc7NSDKmyUW_ttNmEtxz_5hHyE4i6PSfMbwDF6Oup12ISF4ZpumE8yNVpxQo1dWSljK6de5sGslC0amyE6xWP-1H0ieXBy8ZPY8FRjaED3QpNmMkjxnTM">
            <a:extLst>
              <a:ext uri="{FF2B5EF4-FFF2-40B4-BE49-F238E27FC236}">
                <a16:creationId xmlns:a16="http://schemas.microsoft.com/office/drawing/2014/main" id="{E41543AA-D473-47C8-8AD3-B28162FD22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1855" y="3764649"/>
            <a:ext cx="1573131" cy="1573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https://lh6.googleusercontent.com/DVDMAaVZjMyOA8QudhifcLaqj3fq0FyMC1zMvWMUr5rJOBlqNrGu0elgoKtL_XtlmoZmAR7UcUTHJ9zz4dwfcO7s2LSTyQybWFNqqE1zakeiMCwyJnzHa-Xvmqw4VVV3yuBSqOxKPLs">
            <a:extLst>
              <a:ext uri="{FF2B5EF4-FFF2-40B4-BE49-F238E27FC236}">
                <a16:creationId xmlns:a16="http://schemas.microsoft.com/office/drawing/2014/main" id="{77E3494B-D55A-4EB3-AD46-4AB106AEA9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5851" y="1971253"/>
            <a:ext cx="1147075" cy="2097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https://lh4.googleusercontent.com/z98vQinrmTby-fAOIHpX1wYjtjdI1beO4EYL3H1G1Wh7jX3ohlih5iJYftCvCk-AS26Iwu7v6mkUXNFYJCMrIPA2TYF2hrKsUoqb_75XgrSY1GS8y0isemvNJpDmfYTrrvor468XGC4">
            <a:extLst>
              <a:ext uri="{FF2B5EF4-FFF2-40B4-BE49-F238E27FC236}">
                <a16:creationId xmlns:a16="http://schemas.microsoft.com/office/drawing/2014/main" id="{3CEDCC3E-C7AF-40CC-9F49-55CCE134C8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40" t="35061" r="7415" b="46666"/>
          <a:stretch/>
        </p:blipFill>
        <p:spPr bwMode="auto">
          <a:xfrm>
            <a:off x="525402" y="3846416"/>
            <a:ext cx="2276475" cy="61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5" name="Picture 15" descr="Rust (programming language) - Wikipedia">
            <a:extLst>
              <a:ext uri="{FF2B5EF4-FFF2-40B4-BE49-F238E27FC236}">
                <a16:creationId xmlns:a16="http://schemas.microsoft.com/office/drawing/2014/main" id="{84F28CF0-3933-48D6-8550-AA10E308DB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3503" y="4636888"/>
            <a:ext cx="1401784" cy="1401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7" name="Picture 17" descr="MatLab Stock API Example â EOD">
            <a:extLst>
              <a:ext uri="{FF2B5EF4-FFF2-40B4-BE49-F238E27FC236}">
                <a16:creationId xmlns:a16="http://schemas.microsoft.com/office/drawing/2014/main" id="{D9399C2E-05EB-4877-8773-37F55DE2DA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9037" y="2475480"/>
            <a:ext cx="1943100" cy="1950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9" name="Picture 19" descr="Mathematica Logo Icon by ziofil on DeviantArt">
            <a:extLst>
              <a:ext uri="{FF2B5EF4-FFF2-40B4-BE49-F238E27FC236}">
                <a16:creationId xmlns:a16="http://schemas.microsoft.com/office/drawing/2014/main" id="{AD5D1355-806A-499F-97AE-A188126F82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1931" y="4488319"/>
            <a:ext cx="1573131" cy="1603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1" name="Picture 21" descr="Go Logo Aqua.svg">
            <a:extLst>
              <a:ext uri="{FF2B5EF4-FFF2-40B4-BE49-F238E27FC236}">
                <a16:creationId xmlns:a16="http://schemas.microsoft.com/office/drawing/2014/main" id="{81D02FAE-4077-4FCF-875B-01C8458261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614" y="5001585"/>
            <a:ext cx="1695450" cy="639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B00EC8F-85DE-4BB5-BCCE-91EA422D1DD9}"/>
              </a:ext>
            </a:extLst>
          </p:cNvPr>
          <p:cNvCxnSpPr/>
          <p:nvPr/>
        </p:nvCxnSpPr>
        <p:spPr>
          <a:xfrm>
            <a:off x="6267450" y="1690688"/>
            <a:ext cx="0" cy="4605337"/>
          </a:xfrm>
          <a:prstGeom prst="line">
            <a:avLst/>
          </a:prstGeom>
          <a:ln w="28575" cmpd="sng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9D18F35-93B7-4544-9F22-4AA6098E0637}"/>
              </a:ext>
            </a:extLst>
          </p:cNvPr>
          <p:cNvSpPr txBox="1"/>
          <p:nvPr/>
        </p:nvSpPr>
        <p:spPr>
          <a:xfrm>
            <a:off x="6413260" y="1690689"/>
            <a:ext cx="677108" cy="4605336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3200">
                <a:solidFill>
                  <a:srgbClr val="7030A0"/>
                </a:solidFill>
              </a:rPr>
              <a:t>Dynamic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EC3FB1A-933F-462C-B15F-916A0B97FEF5}"/>
              </a:ext>
            </a:extLst>
          </p:cNvPr>
          <p:cNvSpPr txBox="1"/>
          <p:nvPr/>
        </p:nvSpPr>
        <p:spPr>
          <a:xfrm>
            <a:off x="5429161" y="1690687"/>
            <a:ext cx="677108" cy="4605336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pPr algn="ctr"/>
            <a:r>
              <a:rPr lang="en-US" sz="3200">
                <a:solidFill>
                  <a:srgbClr val="7030A0"/>
                </a:solidFill>
              </a:rPr>
              <a:t>Static</a:t>
            </a:r>
          </a:p>
        </p:txBody>
      </p:sp>
    </p:spTree>
    <p:extLst>
      <p:ext uri="{BB962C8B-B14F-4D97-AF65-F5344CB8AC3E}">
        <p14:creationId xmlns:p14="http://schemas.microsoft.com/office/powerpoint/2010/main" val="33497174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DA678-0249-463D-8CFA-960EEE744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There’s a plethora of programming languages</a:t>
            </a:r>
          </a:p>
        </p:txBody>
      </p:sp>
      <p:pic>
        <p:nvPicPr>
          <p:cNvPr id="5122" name="Picture 2" descr="https://lh3.googleusercontent.com/GW_qBI4nzhCrVgNs2E6fZZWobpjR46jC-_YCmiE93Cmsn7gJBVdvzKu8RpiH_P9qUbkj7psHoUyQIz_YS7_GaADGk9qsFYlhVtxpbsosANhlzv8ajW-kW-NylHfUCxhJa338piCcQx0">
            <a:extLst>
              <a:ext uri="{FF2B5EF4-FFF2-40B4-BE49-F238E27FC236}">
                <a16:creationId xmlns:a16="http://schemas.microsoft.com/office/drawing/2014/main" id="{6F495A58-5AC0-48D8-88C8-86CD03CE25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640" y="1971253"/>
            <a:ext cx="1343424" cy="1513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https://lh4.googleusercontent.com/tgcwKQuVUhOXvHLVIoxEjGIMbwEkU4YhX4FgwGoMPKjKeIlFNq_EewAqrI4WIC7_MeyZo7fN77RjgSrgWDwNg95lOJQjdCyLNUJuMFFysxT7044XYzgjseTc7DdE8MXz34hT5m-aVhM">
            <a:extLst>
              <a:ext uri="{FF2B5EF4-FFF2-40B4-BE49-F238E27FC236}">
                <a16:creationId xmlns:a16="http://schemas.microsoft.com/office/drawing/2014/main" id="{590760CD-EB39-440B-9569-97FD5A1DAF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7446" y="1808269"/>
            <a:ext cx="1561914" cy="1210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s://lh6.googleusercontent.com/o0s4FSdayhEk2OEB6ft_mrXc7NSDKmyUW_ttNmEtxz_5hHyE4i6PSfMbwDF6Oup12ISF4ZpumE8yNVpxQo1dWSljK6de5sGslC0amyE6xWP-1H0ieXBy8ZPY8FRjaED3QpNmMkjxnTM">
            <a:extLst>
              <a:ext uri="{FF2B5EF4-FFF2-40B4-BE49-F238E27FC236}">
                <a16:creationId xmlns:a16="http://schemas.microsoft.com/office/drawing/2014/main" id="{E41543AA-D473-47C8-8AD3-B28162FD22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1855" y="3764649"/>
            <a:ext cx="1573131" cy="1573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https://lh6.googleusercontent.com/DVDMAaVZjMyOA8QudhifcLaqj3fq0FyMC1zMvWMUr5rJOBlqNrGu0elgoKtL_XtlmoZmAR7UcUTHJ9zz4dwfcO7s2LSTyQybWFNqqE1zakeiMCwyJnzHa-Xvmqw4VVV3yuBSqOxKPLs">
            <a:extLst>
              <a:ext uri="{FF2B5EF4-FFF2-40B4-BE49-F238E27FC236}">
                <a16:creationId xmlns:a16="http://schemas.microsoft.com/office/drawing/2014/main" id="{77E3494B-D55A-4EB3-AD46-4AB106AEA9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5851" y="1971253"/>
            <a:ext cx="1147075" cy="2097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https://lh4.googleusercontent.com/z98vQinrmTby-fAOIHpX1wYjtjdI1beO4EYL3H1G1Wh7jX3ohlih5iJYftCvCk-AS26Iwu7v6mkUXNFYJCMrIPA2TYF2hrKsUoqb_75XgrSY1GS8y0isemvNJpDmfYTrrvor468XGC4">
            <a:extLst>
              <a:ext uri="{FF2B5EF4-FFF2-40B4-BE49-F238E27FC236}">
                <a16:creationId xmlns:a16="http://schemas.microsoft.com/office/drawing/2014/main" id="{3CEDCC3E-C7AF-40CC-9F49-55CCE134C8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40" t="35061" r="7415" b="46666"/>
          <a:stretch/>
        </p:blipFill>
        <p:spPr bwMode="auto">
          <a:xfrm>
            <a:off x="525402" y="3846416"/>
            <a:ext cx="2276475" cy="61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5" name="Picture 15" descr="Rust (programming language) - Wikipedia">
            <a:extLst>
              <a:ext uri="{FF2B5EF4-FFF2-40B4-BE49-F238E27FC236}">
                <a16:creationId xmlns:a16="http://schemas.microsoft.com/office/drawing/2014/main" id="{84F28CF0-3933-48D6-8550-AA10E308DB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3503" y="4636888"/>
            <a:ext cx="1401784" cy="1401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7" name="Picture 17" descr="MatLab Stock API Example â EOD">
            <a:extLst>
              <a:ext uri="{FF2B5EF4-FFF2-40B4-BE49-F238E27FC236}">
                <a16:creationId xmlns:a16="http://schemas.microsoft.com/office/drawing/2014/main" id="{D9399C2E-05EB-4877-8773-37F55DE2DA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9037" y="2475480"/>
            <a:ext cx="1943100" cy="1950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9" name="Picture 19" descr="Mathematica Logo Icon by ziofil on DeviantArt">
            <a:extLst>
              <a:ext uri="{FF2B5EF4-FFF2-40B4-BE49-F238E27FC236}">
                <a16:creationId xmlns:a16="http://schemas.microsoft.com/office/drawing/2014/main" id="{AD5D1355-806A-499F-97AE-A188126F82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1931" y="4488319"/>
            <a:ext cx="1573131" cy="1603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1" name="Picture 21" descr="Go Logo Aqua.svg">
            <a:extLst>
              <a:ext uri="{FF2B5EF4-FFF2-40B4-BE49-F238E27FC236}">
                <a16:creationId xmlns:a16="http://schemas.microsoft.com/office/drawing/2014/main" id="{81D02FAE-4077-4FCF-875B-01C8458261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614" y="5001585"/>
            <a:ext cx="1695450" cy="639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B00EC8F-85DE-4BB5-BCCE-91EA422D1DD9}"/>
              </a:ext>
            </a:extLst>
          </p:cNvPr>
          <p:cNvCxnSpPr/>
          <p:nvPr/>
        </p:nvCxnSpPr>
        <p:spPr>
          <a:xfrm>
            <a:off x="6267450" y="1690688"/>
            <a:ext cx="0" cy="4605337"/>
          </a:xfrm>
          <a:prstGeom prst="line">
            <a:avLst/>
          </a:prstGeom>
          <a:ln w="28575" cmpd="sng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9D18F35-93B7-4544-9F22-4AA6098E0637}"/>
              </a:ext>
            </a:extLst>
          </p:cNvPr>
          <p:cNvSpPr txBox="1"/>
          <p:nvPr/>
        </p:nvSpPr>
        <p:spPr>
          <a:xfrm>
            <a:off x="6413260" y="1690689"/>
            <a:ext cx="677108" cy="4605336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3200">
                <a:solidFill>
                  <a:srgbClr val="7030A0"/>
                </a:solidFill>
              </a:rPr>
              <a:t>Convenience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EC3FB1A-933F-462C-B15F-916A0B97FEF5}"/>
              </a:ext>
            </a:extLst>
          </p:cNvPr>
          <p:cNvSpPr txBox="1"/>
          <p:nvPr/>
        </p:nvSpPr>
        <p:spPr>
          <a:xfrm>
            <a:off x="5429161" y="1690687"/>
            <a:ext cx="677108" cy="4605336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pPr algn="ctr"/>
            <a:r>
              <a:rPr lang="en-US" sz="3200">
                <a:solidFill>
                  <a:srgbClr val="7030A0"/>
                </a:solidFill>
              </a:rPr>
              <a:t>Speed</a:t>
            </a:r>
          </a:p>
        </p:txBody>
      </p:sp>
    </p:spTree>
    <p:extLst>
      <p:ext uri="{BB962C8B-B14F-4D97-AF65-F5344CB8AC3E}">
        <p14:creationId xmlns:p14="http://schemas.microsoft.com/office/powerpoint/2010/main" val="30618509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DA678-0249-463D-8CFA-960EEE744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“two language problem”</a:t>
            </a:r>
          </a:p>
        </p:txBody>
      </p:sp>
      <p:pic>
        <p:nvPicPr>
          <p:cNvPr id="5122" name="Picture 2" descr="https://lh3.googleusercontent.com/GW_qBI4nzhCrVgNs2E6fZZWobpjR46jC-_YCmiE93Cmsn7gJBVdvzKu8RpiH_P9qUbkj7psHoUyQIz_YS7_GaADGk9qsFYlhVtxpbsosANhlzv8ajW-kW-NylHfUCxhJa338piCcQx0">
            <a:extLst>
              <a:ext uri="{FF2B5EF4-FFF2-40B4-BE49-F238E27FC236}">
                <a16:creationId xmlns:a16="http://schemas.microsoft.com/office/drawing/2014/main" id="{6F495A58-5AC0-48D8-88C8-86CD03CE25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4286" y="4872172"/>
            <a:ext cx="1343424" cy="1513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s://lh6.googleusercontent.com/o0s4FSdayhEk2OEB6ft_mrXc7NSDKmyUW_ttNmEtxz_5hHyE4i6PSfMbwDF6Oup12ISF4ZpumE8yNVpxQo1dWSljK6de5sGslC0amyE6xWP-1H0ieXBy8ZPY8FRjaED3QpNmMkjxnTM">
            <a:extLst>
              <a:ext uri="{FF2B5EF4-FFF2-40B4-BE49-F238E27FC236}">
                <a16:creationId xmlns:a16="http://schemas.microsoft.com/office/drawing/2014/main" id="{E41543AA-D473-47C8-8AD3-B28162FD22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9433" y="1636503"/>
            <a:ext cx="1573131" cy="1573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B00EC8F-85DE-4BB5-BCCE-91EA422D1DD9}"/>
              </a:ext>
            </a:extLst>
          </p:cNvPr>
          <p:cNvCxnSpPr>
            <a:cxnSpLocks/>
          </p:cNvCxnSpPr>
          <p:nvPr/>
        </p:nvCxnSpPr>
        <p:spPr>
          <a:xfrm rot="16200000">
            <a:off x="6096000" y="1690688"/>
            <a:ext cx="0" cy="4605337"/>
          </a:xfrm>
          <a:prstGeom prst="line">
            <a:avLst/>
          </a:prstGeom>
          <a:ln w="28575" cmpd="sng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9D18F35-93B7-4544-9F22-4AA6098E0637}"/>
              </a:ext>
            </a:extLst>
          </p:cNvPr>
          <p:cNvSpPr txBox="1"/>
          <p:nvPr/>
        </p:nvSpPr>
        <p:spPr>
          <a:xfrm rot="5400000">
            <a:off x="5757445" y="1305498"/>
            <a:ext cx="677108" cy="4605336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3200">
                <a:solidFill>
                  <a:srgbClr val="7030A0"/>
                </a:solidFill>
              </a:rPr>
              <a:t>Prototype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EC3FB1A-933F-462C-B15F-916A0B97FEF5}"/>
              </a:ext>
            </a:extLst>
          </p:cNvPr>
          <p:cNvSpPr txBox="1"/>
          <p:nvPr/>
        </p:nvSpPr>
        <p:spPr>
          <a:xfrm rot="16200000">
            <a:off x="5758849" y="2081565"/>
            <a:ext cx="677108" cy="4605336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pPr algn="ctr"/>
            <a:r>
              <a:rPr lang="en-US" sz="3200">
                <a:solidFill>
                  <a:srgbClr val="7030A0"/>
                </a:solidFill>
              </a:rPr>
              <a:t>Production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5042A3-4C11-451A-861B-2AC3B2844423}"/>
              </a:ext>
            </a:extLst>
          </p:cNvPr>
          <p:cNvSpPr txBox="1"/>
          <p:nvPr/>
        </p:nvSpPr>
        <p:spPr>
          <a:xfrm>
            <a:off x="1054507" y="1303715"/>
            <a:ext cx="38092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+mj-lt"/>
              </a:rPr>
              <a:t>a.k.a Ousterhout's dichotomy</a:t>
            </a:r>
          </a:p>
        </p:txBody>
      </p:sp>
    </p:spTree>
    <p:extLst>
      <p:ext uri="{BB962C8B-B14F-4D97-AF65-F5344CB8AC3E}">
        <p14:creationId xmlns:p14="http://schemas.microsoft.com/office/powerpoint/2010/main" val="7289620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Content Placeholder 5">
                <a:extLst>
                  <a:ext uri="{FF2B5EF4-FFF2-40B4-BE49-F238E27FC236}">
                    <a16:creationId xmlns:a16="http://schemas.microsoft.com/office/drawing/2014/main" id="{52B4A3FE-916B-4C51-8E7E-9E011559E1EA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413976736"/>
                  </p:ext>
                </p:extLst>
              </p:nvPr>
            </p:nvGraphicFramePr>
            <p:xfrm>
              <a:off x="2777093" y="1057086"/>
              <a:ext cx="6637814" cy="4574146"/>
            </p:xfrm>
            <a:graphic>
              <a:graphicData uri="http://schemas.openxmlformats.org/drawingml/2006/table">
                <a:tbl>
                  <a:tblPr/>
                  <a:tblGrid>
                    <a:gridCol w="1825031">
                      <a:extLst>
                        <a:ext uri="{9D8B030D-6E8A-4147-A177-3AD203B41FA5}">
                          <a16:colId xmlns:a16="http://schemas.microsoft.com/office/drawing/2014/main" val="2724186450"/>
                        </a:ext>
                      </a:extLst>
                    </a:gridCol>
                    <a:gridCol w="1604261">
                      <a:extLst>
                        <a:ext uri="{9D8B030D-6E8A-4147-A177-3AD203B41FA5}">
                          <a16:colId xmlns:a16="http://schemas.microsoft.com/office/drawing/2014/main" val="2598671874"/>
                        </a:ext>
                      </a:extLst>
                    </a:gridCol>
                    <a:gridCol w="1604261">
                      <a:extLst>
                        <a:ext uri="{9D8B030D-6E8A-4147-A177-3AD203B41FA5}">
                          <a16:colId xmlns:a16="http://schemas.microsoft.com/office/drawing/2014/main" val="1799632918"/>
                        </a:ext>
                      </a:extLst>
                    </a:gridCol>
                    <a:gridCol w="1604261">
                      <a:extLst>
                        <a:ext uri="{9D8B030D-6E8A-4147-A177-3AD203B41FA5}">
                          <a16:colId xmlns:a16="http://schemas.microsoft.com/office/drawing/2014/main" val="211165276"/>
                        </a:ext>
                      </a:extLst>
                    </a:gridCol>
                  </a:tblGrid>
                  <a:tr h="507771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DE" sz="13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 </a:t>
                          </a:r>
                        </a:p>
                      </a:txBody>
                      <a:tcPr marL="11038" marR="11038" marT="11038" marB="0" anchor="b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21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Tuesday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21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Wednesday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21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Thursday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FF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85742368"/>
                      </a:ext>
                    </a:extLst>
                  </a:tr>
                  <a:tr h="88308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9:00 - 11:00 (2h)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Types + Dispatch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E7C0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Julia Gotchas</a:t>
                          </a:r>
                          <a:endParaRPr lang="en-US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EBC0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Parallel</a:t>
                          </a:r>
                        </a:p>
                      </a:txBody>
                      <a:tcPr marL="105970" marR="105970" marT="52985" marB="52985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3D43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50639925"/>
                      </a:ext>
                    </a:extLst>
                  </a:tr>
                  <a:tr h="309078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DE" sz="19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 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gridSpan="3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Short break</a:t>
                          </a:r>
                        </a:p>
                      </a:txBody>
                      <a:tcPr marL="105970" marR="105970" marT="52985" marB="52985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2F2F2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 fontAlgn="ctr"/>
                          <a:endParaRPr lang="en-US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05970" marR="105970" marT="52985" marB="52985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3D43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02061200"/>
                      </a:ext>
                    </a:extLst>
                  </a:tr>
                  <a:tr h="587984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11:15 - 12:30 (</a:t>
                          </a:r>
                          <a14:m>
                            <m:oMath xmlns:m="http://schemas.openxmlformats.org/officeDocument/2006/math">
                              <m:r>
                                <a:rPr lang="en-US" sz="1600" b="1" i="0" u="none" strike="noStrike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~</m:t>
                              </m:r>
                            </m:oMath>
                          </a14:m>
                          <a:r>
                            <a:rPr lang="en-US" sz="16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1h)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Custom types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E7C0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Environments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14ABE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Computing</a:t>
                          </a:r>
                          <a:endParaRPr lang="en-US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05970" marR="105970" marT="52985" marB="52985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3D43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04529898"/>
                      </a:ext>
                    </a:extLst>
                  </a:tr>
                  <a:tr h="737371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DE" sz="19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 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gridSpan="3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Lunch break</a:t>
                          </a:r>
                        </a:p>
                      </a:txBody>
                      <a:tcPr marL="105970" marR="105970" marT="52985" marB="52985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2F2F2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90595399"/>
                      </a:ext>
                    </a:extLst>
                  </a:tr>
                  <a:tr h="633637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14:00 - 15:00 (1h)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0" i="0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Specialization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8E58A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Pkgs / GitHub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14ABE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Machine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D559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35014614"/>
                      </a:ext>
                    </a:extLst>
                  </a:tr>
                  <a:tr h="278458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DE" sz="19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 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gridSpan="3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Short break</a:t>
                          </a:r>
                        </a:p>
                      </a:txBody>
                      <a:tcPr marL="105970" marR="105970" marT="52985" marB="52985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2F2F2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31BEAF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fontAlgn="ctr"/>
                          <a:endParaRPr lang="en-US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05970" marR="105970" marT="52985" marB="52985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D559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29283792"/>
                      </a:ext>
                    </a:extLst>
                  </a:tr>
                  <a:tr h="585643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15:15 – 16:00 (</a:t>
                          </a:r>
                          <a14:m>
                            <m:oMath xmlns:m="http://schemas.openxmlformats.org/officeDocument/2006/math">
                              <m:r>
                                <a:rPr lang="en-US" sz="1600" b="1" i="0" u="none" strike="noStrike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~</m:t>
                              </m:r>
                            </m:oMath>
                          </a14:m>
                          <a:r>
                            <a:rPr lang="en-US" sz="16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1h)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0" i="0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Generic Prog.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8E58A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Linear Algebra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31BEA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Learning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D559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2454411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Content Placeholder 5">
                <a:extLst>
                  <a:ext uri="{FF2B5EF4-FFF2-40B4-BE49-F238E27FC236}">
                    <a16:creationId xmlns:a16="http://schemas.microsoft.com/office/drawing/2014/main" id="{52B4A3FE-916B-4C51-8E7E-9E011559E1EA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413976736"/>
                  </p:ext>
                </p:extLst>
              </p:nvPr>
            </p:nvGraphicFramePr>
            <p:xfrm>
              <a:off x="2777093" y="1057086"/>
              <a:ext cx="6637814" cy="4574146"/>
            </p:xfrm>
            <a:graphic>
              <a:graphicData uri="http://schemas.openxmlformats.org/drawingml/2006/table">
                <a:tbl>
                  <a:tblPr/>
                  <a:tblGrid>
                    <a:gridCol w="1825031">
                      <a:extLst>
                        <a:ext uri="{9D8B030D-6E8A-4147-A177-3AD203B41FA5}">
                          <a16:colId xmlns:a16="http://schemas.microsoft.com/office/drawing/2014/main" val="2724186450"/>
                        </a:ext>
                      </a:extLst>
                    </a:gridCol>
                    <a:gridCol w="1604261">
                      <a:extLst>
                        <a:ext uri="{9D8B030D-6E8A-4147-A177-3AD203B41FA5}">
                          <a16:colId xmlns:a16="http://schemas.microsoft.com/office/drawing/2014/main" val="2598671874"/>
                        </a:ext>
                      </a:extLst>
                    </a:gridCol>
                    <a:gridCol w="1604261">
                      <a:extLst>
                        <a:ext uri="{9D8B030D-6E8A-4147-A177-3AD203B41FA5}">
                          <a16:colId xmlns:a16="http://schemas.microsoft.com/office/drawing/2014/main" val="1799632918"/>
                        </a:ext>
                      </a:extLst>
                    </a:gridCol>
                    <a:gridCol w="1604261">
                      <a:extLst>
                        <a:ext uri="{9D8B030D-6E8A-4147-A177-3AD203B41FA5}">
                          <a16:colId xmlns:a16="http://schemas.microsoft.com/office/drawing/2014/main" val="211165276"/>
                        </a:ext>
                      </a:extLst>
                    </a:gridCol>
                  </a:tblGrid>
                  <a:tr h="507771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DE" sz="13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 </a:t>
                          </a:r>
                        </a:p>
                      </a:txBody>
                      <a:tcPr marL="11038" marR="11038" marT="11038" marB="0" anchor="b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21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Tuesday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21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Wednesday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21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Thursday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FF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85742368"/>
                      </a:ext>
                    </a:extLst>
                  </a:tr>
                  <a:tr h="88308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9:00 - 11:00 (2h)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Types + Dispatch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E7C0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Julia Gotchas</a:t>
                          </a:r>
                          <a:endParaRPr lang="en-US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EBC0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Parallel</a:t>
                          </a:r>
                        </a:p>
                      </a:txBody>
                      <a:tcPr marL="105970" marR="105970" marT="52985" marB="52985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3D43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50639925"/>
                      </a:ext>
                    </a:extLst>
                  </a:tr>
                  <a:tr h="31933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DE" sz="19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 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gridSpan="3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Short break</a:t>
                          </a:r>
                        </a:p>
                      </a:txBody>
                      <a:tcPr marL="105970" marR="105970" marT="52985" marB="52985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2F2F2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 fontAlgn="ctr"/>
                          <a:endParaRPr lang="en-US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05970" marR="105970" marT="52985" marB="52985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3D43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02061200"/>
                      </a:ext>
                    </a:extLst>
                  </a:tr>
                  <a:tr h="587984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333" t="-293750" r="-264000" b="-391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Custom types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E7C0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Environments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14ABE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Computing</a:t>
                          </a:r>
                          <a:endParaRPr lang="en-US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05970" marR="105970" marT="52985" marB="52985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3D43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04529898"/>
                      </a:ext>
                    </a:extLst>
                  </a:tr>
                  <a:tr h="737371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DE" sz="19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 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gridSpan="3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Lunch break</a:t>
                          </a:r>
                        </a:p>
                      </a:txBody>
                      <a:tcPr marL="105970" marR="105970" marT="52985" marB="52985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2F2F2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90595399"/>
                      </a:ext>
                    </a:extLst>
                  </a:tr>
                  <a:tr h="633637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14:00 - 15:00 (1h)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0" i="0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Specialization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8E58A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Pkgs / GitHub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14ABE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Machine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D559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35014614"/>
                      </a:ext>
                    </a:extLst>
                  </a:tr>
                  <a:tr h="31933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DE" sz="19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 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gridSpan="3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Short break</a:t>
                          </a:r>
                        </a:p>
                      </a:txBody>
                      <a:tcPr marL="105970" marR="105970" marT="52985" marB="52985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2F2F2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31BEAF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fontAlgn="ctr"/>
                          <a:endParaRPr lang="en-US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05970" marR="105970" marT="52985" marB="52985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D559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29283792"/>
                      </a:ext>
                    </a:extLst>
                  </a:tr>
                  <a:tr h="585643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333" t="-683333" r="-264000" b="-20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0" i="0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Generic Prog.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8E58A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Linear Algebra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31BEA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Learning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D559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24544111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7697543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F5C448E5-09B3-4F0D-8DBF-990141876B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937" y="1781202"/>
            <a:ext cx="10012126" cy="3599944"/>
          </a:xfrm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427B2FC-CDCB-476A-A55B-34DA4C3380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The “two language problem”</a:t>
            </a:r>
          </a:p>
        </p:txBody>
      </p:sp>
    </p:spTree>
    <p:extLst>
      <p:ext uri="{BB962C8B-B14F-4D97-AF65-F5344CB8AC3E}">
        <p14:creationId xmlns:p14="http://schemas.microsoft.com/office/powerpoint/2010/main" val="1086580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F5C448E5-09B3-4F0D-8DBF-990141876B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730" y="1618386"/>
            <a:ext cx="5035660" cy="1810614"/>
          </a:xfrm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427B2FC-CDCB-476A-A55B-34DA4C3380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The “two language problem”</a:t>
            </a:r>
          </a:p>
        </p:txBody>
      </p:sp>
      <p:pic>
        <p:nvPicPr>
          <p:cNvPr id="1028" name="Picture 4" descr="Image result for developer icons">
            <a:extLst>
              <a:ext uri="{FF2B5EF4-FFF2-40B4-BE49-F238E27FC236}">
                <a16:creationId xmlns:a16="http://schemas.microsoft.com/office/drawing/2014/main" id="{261AE0D2-0E27-4CF5-86D6-28EBB2C0F0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345" y="4378272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developer icons">
            <a:extLst>
              <a:ext uri="{FF2B5EF4-FFF2-40B4-BE49-F238E27FC236}">
                <a16:creationId xmlns:a16="http://schemas.microsoft.com/office/drawing/2014/main" id="{7801A083-56EE-4D64-8F0F-33A469DCED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6047" y="4444056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Image result for user icons">
            <a:extLst>
              <a:ext uri="{FF2B5EF4-FFF2-40B4-BE49-F238E27FC236}">
                <a16:creationId xmlns:a16="http://schemas.microsoft.com/office/drawing/2014/main" id="{D72A6571-155F-4F62-B37D-3761D474C0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5848" y="2102009"/>
            <a:ext cx="1878480" cy="1878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 descr="https://lh6.googleusercontent.com/o0s4FSdayhEk2OEB6ft_mrXc7NSDKmyUW_ttNmEtxz_5hHyE4i6PSfMbwDF6Oup12ISF4ZpumE8yNVpxQo1dWSljK6de5sGslC0amyE6xWP-1H0ieXBy8ZPY8FRjaED3QpNmMkjxnTM">
            <a:extLst>
              <a:ext uri="{FF2B5EF4-FFF2-40B4-BE49-F238E27FC236}">
                <a16:creationId xmlns:a16="http://schemas.microsoft.com/office/drawing/2014/main" id="{C5C7BB15-A757-45A6-92D6-102615EFCB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8670" y="4052305"/>
            <a:ext cx="1573131" cy="1573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https://lh3.googleusercontent.com/GW_qBI4nzhCrVgNs2E6fZZWobpjR46jC-_YCmiE93Cmsn7gJBVdvzKu8RpiH_P9qUbkj7psHoUyQIz_YS7_GaADGk9qsFYlhVtxpbsosANhlzv8ajW-kW-NylHfUCxhJa338piCcQx0">
            <a:extLst>
              <a:ext uri="{FF2B5EF4-FFF2-40B4-BE49-F238E27FC236}">
                <a16:creationId xmlns:a16="http://schemas.microsoft.com/office/drawing/2014/main" id="{9AB8DD2E-8AC2-46C0-A6D0-3A1C2A1B4A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4484" y="3621417"/>
            <a:ext cx="1343424" cy="1513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4D73A34-F2BC-4E1E-91D5-FE361B6DAF9D}"/>
              </a:ext>
            </a:extLst>
          </p:cNvPr>
          <p:cNvCxnSpPr>
            <a:cxnSpLocks/>
          </p:cNvCxnSpPr>
          <p:nvPr/>
        </p:nvCxnSpPr>
        <p:spPr>
          <a:xfrm rot="10800000">
            <a:off x="7995776" y="1690688"/>
            <a:ext cx="0" cy="4605337"/>
          </a:xfrm>
          <a:prstGeom prst="line">
            <a:avLst/>
          </a:prstGeom>
          <a:ln w="28575" cmpd="sng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02CA7A4D-0668-4242-9304-BB12FE8CD0BE}"/>
              </a:ext>
            </a:extLst>
          </p:cNvPr>
          <p:cNvSpPr txBox="1"/>
          <p:nvPr/>
        </p:nvSpPr>
        <p:spPr>
          <a:xfrm rot="5400000">
            <a:off x="6517626" y="3379343"/>
            <a:ext cx="677108" cy="1997859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r"/>
            <a:r>
              <a:rPr lang="en-US" sz="3200">
                <a:solidFill>
                  <a:srgbClr val="7030A0"/>
                </a:solidFill>
              </a:rPr>
              <a:t>Developer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70D3DD2-A94B-4F1D-8710-B25EEEBCD069}"/>
              </a:ext>
            </a:extLst>
          </p:cNvPr>
          <p:cNvSpPr txBox="1"/>
          <p:nvPr/>
        </p:nvSpPr>
        <p:spPr>
          <a:xfrm rot="5400000">
            <a:off x="8773020" y="2042320"/>
            <a:ext cx="677108" cy="1997859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 sz="3200">
                <a:solidFill>
                  <a:srgbClr val="7030A0"/>
                </a:solidFill>
              </a:rPr>
              <a:t>User</a:t>
            </a:r>
          </a:p>
        </p:txBody>
      </p:sp>
    </p:spTree>
    <p:extLst>
      <p:ext uri="{BB962C8B-B14F-4D97-AF65-F5344CB8AC3E}">
        <p14:creationId xmlns:p14="http://schemas.microsoft.com/office/powerpoint/2010/main" val="9329234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180D5B-D558-40AE-87CB-6B2A6039C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“two language problem”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C18E8D5-BA8C-4A70-BE38-7AAAF5D7D2A4}"/>
              </a:ext>
            </a:extLst>
          </p:cNvPr>
          <p:cNvSpPr txBox="1"/>
          <p:nvPr/>
        </p:nvSpPr>
        <p:spPr>
          <a:xfrm>
            <a:off x="3660400" y="2904229"/>
            <a:ext cx="9600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static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8BA04FA-991B-4A02-BD9B-44E90790F187}"/>
              </a:ext>
            </a:extLst>
          </p:cNvPr>
          <p:cNvSpPr txBox="1"/>
          <p:nvPr/>
        </p:nvSpPr>
        <p:spPr>
          <a:xfrm>
            <a:off x="3660400" y="3437153"/>
            <a:ext cx="15298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compiled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9D1837-5A3B-4D09-879D-D433210D9F83}"/>
              </a:ext>
            </a:extLst>
          </p:cNvPr>
          <p:cNvSpPr txBox="1"/>
          <p:nvPr/>
        </p:nvSpPr>
        <p:spPr>
          <a:xfrm>
            <a:off x="3657130" y="3971711"/>
            <a:ext cx="16898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user types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5F7754-9D85-4B3F-8B55-F735FFACED36}"/>
              </a:ext>
            </a:extLst>
          </p:cNvPr>
          <p:cNvSpPr txBox="1"/>
          <p:nvPr/>
        </p:nvSpPr>
        <p:spPr>
          <a:xfrm>
            <a:off x="3645730" y="4504635"/>
            <a:ext cx="17969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standalone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9FB92B8-E1F1-4722-A739-A74E25DB9C29}"/>
              </a:ext>
            </a:extLst>
          </p:cNvPr>
          <p:cNvSpPr txBox="1"/>
          <p:nvPr/>
        </p:nvSpPr>
        <p:spPr>
          <a:xfrm>
            <a:off x="6862218" y="2904229"/>
            <a:ext cx="14173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dynamic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AAB483D-907C-4D99-BB43-D02E329338B5}"/>
              </a:ext>
            </a:extLst>
          </p:cNvPr>
          <p:cNvSpPr txBox="1"/>
          <p:nvPr/>
        </p:nvSpPr>
        <p:spPr>
          <a:xfrm>
            <a:off x="6862218" y="3437153"/>
            <a:ext cx="18405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interpreted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19CF884-CD26-4385-AF99-407539DBB9B1}"/>
              </a:ext>
            </a:extLst>
          </p:cNvPr>
          <p:cNvSpPr txBox="1"/>
          <p:nvPr/>
        </p:nvSpPr>
        <p:spPr>
          <a:xfrm>
            <a:off x="6858948" y="3971711"/>
            <a:ext cx="23401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standard types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0749675-684C-453B-B65A-F82B8EAD61E7}"/>
              </a:ext>
            </a:extLst>
          </p:cNvPr>
          <p:cNvSpPr txBox="1"/>
          <p:nvPr/>
        </p:nvSpPr>
        <p:spPr>
          <a:xfrm>
            <a:off x="6847548" y="4504635"/>
            <a:ext cx="8018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glue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AA4EFFF-1C92-4313-BB5E-A34CB7911BF8}"/>
              </a:ext>
            </a:extLst>
          </p:cNvPr>
          <p:cNvCxnSpPr>
            <a:cxnSpLocks/>
          </p:cNvCxnSpPr>
          <p:nvPr/>
        </p:nvCxnSpPr>
        <p:spPr>
          <a:xfrm>
            <a:off x="6096000" y="2400300"/>
            <a:ext cx="0" cy="3236830"/>
          </a:xfrm>
          <a:prstGeom prst="line">
            <a:avLst/>
          </a:prstGeom>
          <a:ln w="28575" cmpd="sng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75226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08BA04FA-991B-4A02-BD9B-44E90790F187}"/>
              </a:ext>
            </a:extLst>
          </p:cNvPr>
          <p:cNvSpPr txBox="1"/>
          <p:nvPr/>
        </p:nvSpPr>
        <p:spPr>
          <a:xfrm>
            <a:off x="5331078" y="3437153"/>
            <a:ext cx="15298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compiled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9D1837-5A3B-4D09-879D-D433210D9F83}"/>
              </a:ext>
            </a:extLst>
          </p:cNvPr>
          <p:cNvSpPr txBox="1"/>
          <p:nvPr/>
        </p:nvSpPr>
        <p:spPr>
          <a:xfrm>
            <a:off x="4072529" y="3971711"/>
            <a:ext cx="16898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user types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5F7754-9D85-4B3F-8B55-F735FFACED36}"/>
              </a:ext>
            </a:extLst>
          </p:cNvPr>
          <p:cNvSpPr txBox="1"/>
          <p:nvPr/>
        </p:nvSpPr>
        <p:spPr>
          <a:xfrm>
            <a:off x="4072529" y="4504635"/>
            <a:ext cx="17969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standalone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9FB92B8-E1F1-4722-A739-A74E25DB9C29}"/>
              </a:ext>
            </a:extLst>
          </p:cNvPr>
          <p:cNvSpPr txBox="1"/>
          <p:nvPr/>
        </p:nvSpPr>
        <p:spPr>
          <a:xfrm>
            <a:off x="5387311" y="2904229"/>
            <a:ext cx="14173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dynamic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19CF884-CD26-4385-AF99-407539DBB9B1}"/>
              </a:ext>
            </a:extLst>
          </p:cNvPr>
          <p:cNvSpPr txBox="1"/>
          <p:nvPr/>
        </p:nvSpPr>
        <p:spPr>
          <a:xfrm>
            <a:off x="6429587" y="3971711"/>
            <a:ext cx="23401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standard types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0749675-684C-453B-B65A-F82B8EAD61E7}"/>
              </a:ext>
            </a:extLst>
          </p:cNvPr>
          <p:cNvSpPr txBox="1"/>
          <p:nvPr/>
        </p:nvSpPr>
        <p:spPr>
          <a:xfrm>
            <a:off x="6429587" y="4503945"/>
            <a:ext cx="8018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glue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795E1E-6793-406E-984B-FE4212C4478C}"/>
              </a:ext>
            </a:extLst>
          </p:cNvPr>
          <p:cNvSpPr txBox="1"/>
          <p:nvPr/>
        </p:nvSpPr>
        <p:spPr>
          <a:xfrm>
            <a:off x="5722339" y="3971711"/>
            <a:ext cx="747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/>
              <a:t>and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26278F-24E7-42E9-B1D1-7DC297932247}"/>
              </a:ext>
            </a:extLst>
          </p:cNvPr>
          <p:cNvSpPr txBox="1"/>
          <p:nvPr/>
        </p:nvSpPr>
        <p:spPr>
          <a:xfrm>
            <a:off x="5843366" y="4504635"/>
            <a:ext cx="5052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/>
              <a:t>or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5B1BD3A5-1EFA-4B70-99E0-BDEB80AB07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78028" y="1426705"/>
            <a:ext cx="1853556" cy="1159016"/>
          </a:xfrm>
          <a:prstGeom prst="rect">
            <a:avLst/>
          </a:prstGeom>
          <a:effectLst/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3A3E0223-47F1-448D-A6ED-5E68915BC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7236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8B1D3-06CE-4C4C-B53C-BCE08D800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584" y="-1472339"/>
            <a:ext cx="11190832" cy="1325563"/>
          </a:xfrm>
        </p:spPr>
        <p:txBody>
          <a:bodyPr/>
          <a:lstStyle/>
          <a:p>
            <a:r>
              <a:rPr lang="en-US"/>
              <a:t>What do we want from a PL?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048796-1BAF-40F9-80DC-4747F0F9013D}"/>
              </a:ext>
            </a:extLst>
          </p:cNvPr>
          <p:cNvSpPr txBox="1"/>
          <p:nvPr/>
        </p:nvSpPr>
        <p:spPr>
          <a:xfrm>
            <a:off x="5179308" y="1597730"/>
            <a:ext cx="1833386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Simple yntax + grammar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0AB0290-43B5-44D9-9F78-C30171F153EF}"/>
              </a:ext>
            </a:extLst>
          </p:cNvPr>
          <p:cNvGrpSpPr/>
          <p:nvPr/>
        </p:nvGrpSpPr>
        <p:grpSpPr>
          <a:xfrm>
            <a:off x="3804272" y="1690688"/>
            <a:ext cx="4583456" cy="4192002"/>
            <a:chOff x="3581956" y="1578309"/>
            <a:chExt cx="5028085" cy="4598663"/>
          </a:xfrm>
          <a:effectLst/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7581CF2-DD5C-4D9D-AB70-FD9CEE41A022}"/>
                </a:ext>
              </a:extLst>
            </p:cNvPr>
            <p:cNvSpPr/>
            <p:nvPr/>
          </p:nvSpPr>
          <p:spPr>
            <a:xfrm>
              <a:off x="4960384" y="1578309"/>
              <a:ext cx="2271232" cy="2271235"/>
            </a:xfrm>
            <a:prstGeom prst="ellipse">
              <a:avLst/>
            </a:prstGeom>
            <a:solidFill>
              <a:srgbClr val="389725"/>
            </a:solidFill>
            <a:ln>
              <a:solidFill>
                <a:srgbClr val="296F1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3F46E02-9563-4910-AC82-D60FEF6BE55D}"/>
                </a:ext>
              </a:extLst>
            </p:cNvPr>
            <p:cNvSpPr txBox="1"/>
            <p:nvPr/>
          </p:nvSpPr>
          <p:spPr>
            <a:xfrm>
              <a:off x="5090381" y="2494464"/>
              <a:ext cx="2011238" cy="43892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000">
                  <a:solidFill>
                    <a:schemeClr val="bg1"/>
                  </a:solidFill>
                </a:rPr>
                <a:t>Expressive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E76FABA2-E4DA-480F-9DF6-C1AE38EE2997}"/>
                </a:ext>
              </a:extLst>
            </p:cNvPr>
            <p:cNvSpPr/>
            <p:nvPr/>
          </p:nvSpPr>
          <p:spPr>
            <a:xfrm>
              <a:off x="3581956" y="3905736"/>
              <a:ext cx="2271232" cy="2271235"/>
            </a:xfrm>
            <a:prstGeom prst="ellipse">
              <a:avLst/>
            </a:prstGeom>
            <a:solidFill>
              <a:srgbClr val="CA3B33"/>
            </a:solidFill>
            <a:ln>
              <a:solidFill>
                <a:srgbClr val="7B231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3CCA6ED-783E-43E3-B66F-75CA768F6540}"/>
                </a:ext>
              </a:extLst>
            </p:cNvPr>
            <p:cNvSpPr txBox="1"/>
            <p:nvPr/>
          </p:nvSpPr>
          <p:spPr>
            <a:xfrm>
              <a:off x="3783021" y="4793795"/>
              <a:ext cx="1869101" cy="43892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000">
                  <a:solidFill>
                    <a:schemeClr val="bg1"/>
                  </a:solidFill>
                </a:rPr>
                <a:t>Fast</a:t>
              </a: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EB8E5EA5-B669-4A28-A7CF-427F4BCCBD8E}"/>
                </a:ext>
              </a:extLst>
            </p:cNvPr>
            <p:cNvSpPr/>
            <p:nvPr/>
          </p:nvSpPr>
          <p:spPr>
            <a:xfrm>
              <a:off x="6338809" y="3905737"/>
              <a:ext cx="2271232" cy="2271235"/>
            </a:xfrm>
            <a:prstGeom prst="ellipse">
              <a:avLst/>
            </a:prstGeom>
            <a:solidFill>
              <a:srgbClr val="9457B1"/>
            </a:solidFill>
            <a:ln>
              <a:solidFill>
                <a:srgbClr val="4B2B5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C9419CC-6A4E-4DD4-8D53-E09B579B3672}"/>
                </a:ext>
              </a:extLst>
            </p:cNvPr>
            <p:cNvSpPr txBox="1"/>
            <p:nvPr/>
          </p:nvSpPr>
          <p:spPr>
            <a:xfrm>
              <a:off x="6539874" y="4793795"/>
              <a:ext cx="1869101" cy="43892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000">
                  <a:solidFill>
                    <a:schemeClr val="bg1"/>
                  </a:solidFill>
                </a:rPr>
                <a:t>Interactive</a:t>
              </a:r>
            </a:p>
          </p:txBody>
        </p:sp>
      </p:grpSp>
      <p:sp>
        <p:nvSpPr>
          <p:cNvPr id="14" name="Title 1">
            <a:extLst>
              <a:ext uri="{FF2B5EF4-FFF2-40B4-BE49-F238E27FC236}">
                <a16:creationId xmlns:a16="http://schemas.microsoft.com/office/drawing/2014/main" id="{A3866261-CFF2-4E00-B2CD-1E6852CF6863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The           unification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02646FFD-449E-4DE3-BBBE-486DF0FE29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57377" y="552122"/>
            <a:ext cx="1219198" cy="762356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5812523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E8D12A33-5603-40EB-8ACE-E4924508A9A4}"/>
              </a:ext>
            </a:extLst>
          </p:cNvPr>
          <p:cNvGrpSpPr/>
          <p:nvPr/>
        </p:nvGrpSpPr>
        <p:grpSpPr>
          <a:xfrm>
            <a:off x="500584" y="1690688"/>
            <a:ext cx="4583456" cy="4192002"/>
            <a:chOff x="3581956" y="1578309"/>
            <a:chExt cx="5028085" cy="4598663"/>
          </a:xfrm>
          <a:effectLst/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9954DA17-55F7-4FF9-876A-18367BD8716A}"/>
                </a:ext>
              </a:extLst>
            </p:cNvPr>
            <p:cNvSpPr/>
            <p:nvPr/>
          </p:nvSpPr>
          <p:spPr>
            <a:xfrm>
              <a:off x="4960384" y="1578309"/>
              <a:ext cx="2271232" cy="2271235"/>
            </a:xfrm>
            <a:prstGeom prst="ellipse">
              <a:avLst/>
            </a:prstGeom>
            <a:solidFill>
              <a:srgbClr val="389725"/>
            </a:solidFill>
            <a:ln>
              <a:solidFill>
                <a:srgbClr val="296F1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788DD7C-E9A3-4512-8A9A-F88B3BC17955}"/>
                </a:ext>
              </a:extLst>
            </p:cNvPr>
            <p:cNvSpPr txBox="1"/>
            <p:nvPr/>
          </p:nvSpPr>
          <p:spPr>
            <a:xfrm>
              <a:off x="5090381" y="2494464"/>
              <a:ext cx="2011238" cy="43892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000">
                  <a:solidFill>
                    <a:schemeClr val="bg1"/>
                  </a:solidFill>
                </a:rPr>
                <a:t>Expressive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F1E7A3D8-925A-4303-8336-912772CB2592}"/>
                </a:ext>
              </a:extLst>
            </p:cNvPr>
            <p:cNvSpPr/>
            <p:nvPr/>
          </p:nvSpPr>
          <p:spPr>
            <a:xfrm>
              <a:off x="3581956" y="3905736"/>
              <a:ext cx="2271232" cy="2271235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739D4ED-D12F-4E5F-B638-3CF4C6D07AE9}"/>
                </a:ext>
              </a:extLst>
            </p:cNvPr>
            <p:cNvSpPr txBox="1"/>
            <p:nvPr/>
          </p:nvSpPr>
          <p:spPr>
            <a:xfrm>
              <a:off x="3783021" y="4793795"/>
              <a:ext cx="1869101" cy="43892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000">
                  <a:solidFill>
                    <a:schemeClr val="bg1"/>
                  </a:solidFill>
                </a:rPr>
                <a:t>Fast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5E340331-4687-46DB-89C5-43BE1A08CE76}"/>
                </a:ext>
              </a:extLst>
            </p:cNvPr>
            <p:cNvSpPr/>
            <p:nvPr/>
          </p:nvSpPr>
          <p:spPr>
            <a:xfrm>
              <a:off x="6338809" y="3905737"/>
              <a:ext cx="2271232" cy="2271235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2037D1D-1F09-44A7-AE1A-F39208C31E8D}"/>
                </a:ext>
              </a:extLst>
            </p:cNvPr>
            <p:cNvSpPr txBox="1"/>
            <p:nvPr/>
          </p:nvSpPr>
          <p:spPr>
            <a:xfrm>
              <a:off x="6539874" y="4793790"/>
              <a:ext cx="1869101" cy="43892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000">
                  <a:solidFill>
                    <a:schemeClr val="bg1"/>
                  </a:solidFill>
                </a:rPr>
                <a:t>Interactive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7D8B1D3-06CE-4C4C-B53C-BCE08D800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584" y="-1472339"/>
            <a:ext cx="11190832" cy="1325563"/>
          </a:xfrm>
        </p:spPr>
        <p:txBody>
          <a:bodyPr/>
          <a:lstStyle/>
          <a:p>
            <a:r>
              <a:rPr lang="en-US"/>
              <a:t>What do we want from a PL?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33B88A3-6AE8-4BAF-9538-056A5D73B9B7}"/>
              </a:ext>
            </a:extLst>
          </p:cNvPr>
          <p:cNvSpPr txBox="1"/>
          <p:nvPr/>
        </p:nvSpPr>
        <p:spPr>
          <a:xfrm>
            <a:off x="500584" y="7138307"/>
            <a:ext cx="3022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“Feels like Python, runs like C”</a:t>
            </a:r>
          </a:p>
        </p:txBody>
      </p:sp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B2974261-DD3D-48EF-A09A-DC3C3ADA3D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7827312"/>
              </p:ext>
            </p:extLst>
          </p:nvPr>
        </p:nvGraphicFramePr>
        <p:xfrm>
          <a:off x="6076509" y="2160877"/>
          <a:ext cx="4575970" cy="3200400"/>
        </p:xfrm>
        <a:graphic>
          <a:graphicData uri="http://schemas.openxmlformats.org/drawingml/2006/table">
            <a:tbl>
              <a:tblPr/>
              <a:tblGrid>
                <a:gridCol w="4575970">
                  <a:extLst>
                    <a:ext uri="{9D8B030D-6E8A-4147-A177-3AD203B41FA5}">
                      <a16:colId xmlns:a16="http://schemas.microsoft.com/office/drawing/2014/main" val="4221926344"/>
                    </a:ext>
                  </a:extLst>
                </a:gridCol>
              </a:tblGrid>
              <a:tr h="317981">
                <a:tc>
                  <a:txBody>
                    <a:bodyPr/>
                    <a:lstStyle/>
                    <a:p>
                      <a:r>
                        <a:rPr lang="en-US" sz="21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function</a:t>
                      </a:r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2100">
                          <a:solidFill>
                            <a:srgbClr val="427E00"/>
                          </a:solidFill>
                          <a:effectLst/>
                          <a:latin typeface="Inconsolata" panose="020B0609030003000000" pitchFamily="49" charset="0"/>
                        </a:rPr>
                        <a:t>babylonian</a:t>
                      </a:r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(</a:t>
                      </a:r>
                      <a:r>
                        <a:rPr lang="en-US" sz="2100" i="1">
                          <a:solidFill>
                            <a:srgbClr val="CB6500"/>
                          </a:solidFill>
                          <a:effectLst/>
                          <a:latin typeface="Inconsolata" panose="020B0609030003000000" pitchFamily="49" charset="0"/>
                        </a:rPr>
                        <a:t>α</a:t>
                      </a:r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; </a:t>
                      </a:r>
                      <a:r>
                        <a:rPr lang="en-US" sz="2100" i="1">
                          <a:solidFill>
                            <a:srgbClr val="CB6500"/>
                          </a:solidFill>
                          <a:effectLst/>
                          <a:latin typeface="Inconsolata" panose="020B0609030003000000" pitchFamily="49" charset="0"/>
                        </a:rPr>
                        <a:t>N</a:t>
                      </a:r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21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=</a:t>
                      </a:r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2100">
                          <a:solidFill>
                            <a:srgbClr val="7C4FCD"/>
                          </a:solidFill>
                          <a:effectLst/>
                          <a:latin typeface="Inconsolata" panose="020B0609030003000000" pitchFamily="49" charset="0"/>
                        </a:rPr>
                        <a:t>10</a:t>
                      </a:r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)</a:t>
                      </a:r>
                      <a:r>
                        <a:rPr lang="en-US" sz="21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0933835"/>
                  </a:ext>
                </a:extLst>
              </a:tr>
              <a:tr h="317981">
                <a:tc>
                  <a:txBody>
                    <a:bodyPr/>
                    <a:lstStyle/>
                    <a:p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    </a:t>
                      </a:r>
                      <a:r>
                        <a:rPr lang="en-US" sz="2100">
                          <a:solidFill>
                            <a:srgbClr val="34A7BD"/>
                          </a:solidFill>
                          <a:effectLst/>
                          <a:latin typeface="Inconsolata" panose="020B0609030003000000" pitchFamily="49" charset="0"/>
                        </a:rPr>
                        <a:t>@assert</a:t>
                      </a:r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α </a:t>
                      </a:r>
                      <a:r>
                        <a:rPr lang="en-US" sz="21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&gt;</a:t>
                      </a:r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2100">
                          <a:solidFill>
                            <a:srgbClr val="7C4FCD"/>
                          </a:solidFill>
                          <a:effectLst/>
                          <a:latin typeface="Inconsolata" panose="020B0609030003000000" pitchFamily="49" charset="0"/>
                        </a:rPr>
                        <a:t>0</a:t>
                      </a:r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2100">
                          <a:solidFill>
                            <a:srgbClr val="8F8634"/>
                          </a:solidFill>
                          <a:effectLst/>
                          <a:latin typeface="Inconsolata" panose="020B0609030003000000" pitchFamily="49" charset="0"/>
                        </a:rPr>
                        <a:t>"α must be &gt; 0"</a:t>
                      </a:r>
                      <a:r>
                        <a:rPr lang="en-US" sz="21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1825701"/>
                  </a:ext>
                </a:extLst>
              </a:tr>
              <a:tr h="317981">
                <a:tc>
                  <a:txBody>
                    <a:bodyPr/>
                    <a:lstStyle/>
                    <a:p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    t </a:t>
                      </a:r>
                      <a:r>
                        <a:rPr lang="en-US" sz="21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=</a:t>
                      </a:r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(</a:t>
                      </a:r>
                      <a:r>
                        <a:rPr lang="en-US" sz="2100">
                          <a:solidFill>
                            <a:srgbClr val="7C4FCD"/>
                          </a:solidFill>
                          <a:effectLst/>
                          <a:latin typeface="Inconsolata" panose="020B0609030003000000" pitchFamily="49" charset="0"/>
                        </a:rPr>
                        <a:t>1</a:t>
                      </a:r>
                      <a:r>
                        <a:rPr lang="en-US" sz="21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+</a:t>
                      </a:r>
                      <a:r>
                        <a:rPr lang="el-GR" sz="2100">
                          <a:solidFill>
                            <a:srgbClr val="000000"/>
                          </a:solidFill>
                          <a:effectLst/>
                        </a:rPr>
                        <a:t>α)</a:t>
                      </a:r>
                      <a:r>
                        <a:rPr lang="el-GR" sz="2100">
                          <a:solidFill>
                            <a:srgbClr val="C70040"/>
                          </a:solidFill>
                          <a:effectLst/>
                        </a:rPr>
                        <a:t>/</a:t>
                      </a:r>
                      <a:r>
                        <a:rPr lang="el-GR" sz="2100">
                          <a:solidFill>
                            <a:srgbClr val="7C4FCD"/>
                          </a:solidFill>
                          <a:effectLst/>
                        </a:rPr>
                        <a:t>2</a:t>
                      </a:r>
                      <a:r>
                        <a:rPr lang="el-GR" sz="2100">
                          <a:effectLst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9359575"/>
                  </a:ext>
                </a:extLst>
              </a:tr>
              <a:tr h="317981">
                <a:tc>
                  <a:txBody>
                    <a:bodyPr/>
                    <a:lstStyle/>
                    <a:p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    </a:t>
                      </a:r>
                      <a:r>
                        <a:rPr lang="en-US" sz="21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for</a:t>
                      </a:r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i </a:t>
                      </a:r>
                      <a:r>
                        <a:rPr lang="en-US" sz="21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=</a:t>
                      </a:r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2100">
                          <a:solidFill>
                            <a:srgbClr val="7C4FCD"/>
                          </a:solidFill>
                          <a:effectLst/>
                          <a:latin typeface="Inconsolata" panose="020B0609030003000000" pitchFamily="49" charset="0"/>
                        </a:rPr>
                        <a:t>2</a:t>
                      </a:r>
                      <a:r>
                        <a:rPr lang="en-US" sz="21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:</a:t>
                      </a:r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N</a:t>
                      </a:r>
                      <a:r>
                        <a:rPr lang="en-US" sz="21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4163404"/>
                  </a:ext>
                </a:extLst>
              </a:tr>
              <a:tr h="317981">
                <a:tc>
                  <a:txBody>
                    <a:bodyPr/>
                    <a:lstStyle/>
                    <a:p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 t </a:t>
                      </a:r>
                      <a:r>
                        <a:rPr lang="en-US" sz="21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=</a:t>
                      </a:r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(t </a:t>
                      </a:r>
                      <a:r>
                        <a:rPr lang="en-US" sz="21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+</a:t>
                      </a:r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l-GR" sz="2100">
                          <a:solidFill>
                            <a:srgbClr val="000000"/>
                          </a:solidFill>
                          <a:effectLst/>
                        </a:rPr>
                        <a:t>α</a:t>
                      </a:r>
                      <a:r>
                        <a:rPr lang="el-GR" sz="2100">
                          <a:solidFill>
                            <a:srgbClr val="C70040"/>
                          </a:solidFill>
                          <a:effectLst/>
                        </a:rPr>
                        <a:t>/</a:t>
                      </a:r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t)</a:t>
                      </a:r>
                      <a:r>
                        <a:rPr lang="en-US" sz="21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/</a:t>
                      </a:r>
                      <a:r>
                        <a:rPr lang="en-US" sz="2100">
                          <a:solidFill>
                            <a:srgbClr val="7C4FCD"/>
                          </a:solidFill>
                          <a:effectLst/>
                          <a:latin typeface="Inconsolata" panose="020B0609030003000000" pitchFamily="49" charset="0"/>
                        </a:rPr>
                        <a:t>2</a:t>
                      </a:r>
                      <a:r>
                        <a:rPr lang="en-US" sz="21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5891843"/>
                  </a:ext>
                </a:extLst>
              </a:tr>
              <a:tr h="317981">
                <a:tc>
                  <a:txBody>
                    <a:bodyPr/>
                    <a:lstStyle/>
                    <a:p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    </a:t>
                      </a:r>
                      <a:r>
                        <a:rPr lang="en-US" sz="21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end</a:t>
                      </a:r>
                      <a:r>
                        <a:rPr lang="en-US" sz="21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1657260"/>
                  </a:ext>
                </a:extLst>
              </a:tr>
              <a:tr h="317981">
                <a:tc>
                  <a:txBody>
                    <a:bodyPr/>
                    <a:lstStyle/>
                    <a:p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    t</a:t>
                      </a:r>
                      <a:r>
                        <a:rPr lang="en-US" sz="21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2751120"/>
                  </a:ext>
                </a:extLst>
              </a:tr>
              <a:tr h="317981">
                <a:tc>
                  <a:txBody>
                    <a:bodyPr/>
                    <a:lstStyle/>
                    <a:p>
                      <a:r>
                        <a:rPr lang="en-US" sz="21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end</a:t>
                      </a:r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  <a:p>
                      <a:endParaRPr lang="en-US" sz="2100">
                        <a:solidFill>
                          <a:srgbClr val="000000"/>
                        </a:solidFill>
                        <a:effectLst/>
                        <a:latin typeface="Inconsolata" panose="020B0609030003000000" pitchFamily="49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3369876"/>
                  </a:ext>
                </a:extLst>
              </a:tr>
              <a:tr h="317981">
                <a:tc>
                  <a:txBody>
                    <a:bodyPr/>
                    <a:lstStyle/>
                    <a:p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babylonian(</a:t>
                      </a:r>
                      <a:r>
                        <a:rPr lang="el-GR" sz="2100">
                          <a:solidFill>
                            <a:srgbClr val="7C4FCD"/>
                          </a:solidFill>
                          <a:effectLst/>
                        </a:rPr>
                        <a:t>π</a:t>
                      </a:r>
                      <a:r>
                        <a:rPr lang="el-GR" sz="2100">
                          <a:solidFill>
                            <a:srgbClr val="000000"/>
                          </a:solidFill>
                          <a:effectLst/>
                        </a:rPr>
                        <a:t>) </a:t>
                      </a:r>
                      <a:r>
                        <a:rPr lang="el-GR" sz="2100">
                          <a:solidFill>
                            <a:srgbClr val="C70040"/>
                          </a:solidFill>
                          <a:effectLst/>
                        </a:rPr>
                        <a:t>≈</a:t>
                      </a:r>
                      <a:r>
                        <a:rPr lang="el-GR" sz="2100">
                          <a:solidFill>
                            <a:srgbClr val="000000"/>
                          </a:solidFill>
                          <a:effectLst/>
                        </a:rPr>
                        <a:t> √π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4699888"/>
                  </a:ext>
                </a:extLst>
              </a:tr>
            </a:tbl>
          </a:graphicData>
        </a:graphic>
      </p:graphicFrame>
      <p:sp>
        <p:nvSpPr>
          <p:cNvPr id="36" name="Title 1">
            <a:extLst>
              <a:ext uri="{FF2B5EF4-FFF2-40B4-BE49-F238E27FC236}">
                <a16:creationId xmlns:a16="http://schemas.microsoft.com/office/drawing/2014/main" id="{DAB4FE62-493F-4E74-AE18-CE411BAE2820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The           unification</a:t>
            </a:r>
          </a:p>
        </p:txBody>
      </p:sp>
      <p:pic>
        <p:nvPicPr>
          <p:cNvPr id="37" name="Graphic 36">
            <a:extLst>
              <a:ext uri="{FF2B5EF4-FFF2-40B4-BE49-F238E27FC236}">
                <a16:creationId xmlns:a16="http://schemas.microsoft.com/office/drawing/2014/main" id="{CFFDBBE1-B2BE-415D-9F12-95F93AE796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57377" y="552122"/>
            <a:ext cx="1219198" cy="762356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0028095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8B1D3-06CE-4C4C-B53C-BCE08D800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584" y="-1472339"/>
            <a:ext cx="11190832" cy="1325563"/>
          </a:xfrm>
        </p:spPr>
        <p:txBody>
          <a:bodyPr/>
          <a:lstStyle/>
          <a:p>
            <a:r>
              <a:rPr lang="en-US"/>
              <a:t>What do we want from a PL?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048796-1BAF-40F9-80DC-4747F0F9013D}"/>
              </a:ext>
            </a:extLst>
          </p:cNvPr>
          <p:cNvSpPr txBox="1"/>
          <p:nvPr/>
        </p:nvSpPr>
        <p:spPr>
          <a:xfrm>
            <a:off x="1875620" y="1597730"/>
            <a:ext cx="1833386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Simple yntax + grammar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33B88A3-6AE8-4BAF-9538-056A5D73B9B7}"/>
              </a:ext>
            </a:extLst>
          </p:cNvPr>
          <p:cNvSpPr txBox="1"/>
          <p:nvPr/>
        </p:nvSpPr>
        <p:spPr>
          <a:xfrm>
            <a:off x="500584" y="7138307"/>
            <a:ext cx="3022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“Feels like Python, runs like C”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7581CF2-DD5C-4D9D-AB70-FD9CEE41A022}"/>
              </a:ext>
            </a:extLst>
          </p:cNvPr>
          <p:cNvSpPr/>
          <p:nvPr/>
        </p:nvSpPr>
        <p:spPr>
          <a:xfrm>
            <a:off x="1757119" y="1690688"/>
            <a:ext cx="2070389" cy="207038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3F46E02-9563-4910-AC82-D60FEF6BE55D}"/>
              </a:ext>
            </a:extLst>
          </p:cNvPr>
          <p:cNvSpPr txBox="1"/>
          <p:nvPr/>
        </p:nvSpPr>
        <p:spPr>
          <a:xfrm>
            <a:off x="1875620" y="2525827"/>
            <a:ext cx="1833386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Expressive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76FABA2-E4DA-480F-9DF6-C1AE38EE2997}"/>
              </a:ext>
            </a:extLst>
          </p:cNvPr>
          <p:cNvSpPr/>
          <p:nvPr/>
        </p:nvSpPr>
        <p:spPr>
          <a:xfrm>
            <a:off x="500584" y="3812300"/>
            <a:ext cx="2070389" cy="207038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3CCA6ED-783E-43E3-B66F-75CA768F6540}"/>
              </a:ext>
            </a:extLst>
          </p:cNvPr>
          <p:cNvSpPr txBox="1"/>
          <p:nvPr/>
        </p:nvSpPr>
        <p:spPr>
          <a:xfrm>
            <a:off x="683869" y="4621828"/>
            <a:ext cx="170381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Fast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B8E5EA5-B669-4A28-A7CF-427F4BCCBD8E}"/>
              </a:ext>
            </a:extLst>
          </p:cNvPr>
          <p:cNvSpPr/>
          <p:nvPr/>
        </p:nvSpPr>
        <p:spPr>
          <a:xfrm>
            <a:off x="3013651" y="3812301"/>
            <a:ext cx="2070389" cy="2070389"/>
          </a:xfrm>
          <a:prstGeom prst="ellipse">
            <a:avLst/>
          </a:prstGeom>
          <a:solidFill>
            <a:srgbClr val="9457B1"/>
          </a:solidFill>
          <a:ln>
            <a:solidFill>
              <a:srgbClr val="4B2B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C9419CC-6A4E-4DD4-8D53-E09B579B3672}"/>
              </a:ext>
            </a:extLst>
          </p:cNvPr>
          <p:cNvSpPr txBox="1"/>
          <p:nvPr/>
        </p:nvSpPr>
        <p:spPr>
          <a:xfrm>
            <a:off x="3196936" y="4621823"/>
            <a:ext cx="170381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Interactive</a:t>
            </a:r>
          </a:p>
        </p:txBody>
      </p:sp>
      <p:pic>
        <p:nvPicPr>
          <p:cNvPr id="14" name="Picture 2" descr="https://junolab.org/img/screeny-main.png">
            <a:extLst>
              <a:ext uri="{FF2B5EF4-FFF2-40B4-BE49-F238E27FC236}">
                <a16:creationId xmlns:a16="http://schemas.microsoft.com/office/drawing/2014/main" id="{F8D11456-274C-4691-8C3B-EB8E0E522E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6344" y="585460"/>
            <a:ext cx="3916096" cy="2472600"/>
          </a:xfrm>
          <a:prstGeom prst="rect">
            <a:avLst/>
          </a:prstGeom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https://jupyter.org/assets/jupyterpreview.png">
            <a:extLst>
              <a:ext uri="{FF2B5EF4-FFF2-40B4-BE49-F238E27FC236}">
                <a16:creationId xmlns:a16="http://schemas.microsoft.com/office/drawing/2014/main" id="{9E3E4B4C-A5E4-4E12-9B2E-C6D544CD89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0742" y="2895488"/>
            <a:ext cx="5595214" cy="3962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72C07152-C005-46F3-8EBA-3138690F24E7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The           unification</a:t>
            </a:r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EB814C02-D07F-4213-89C7-3DACEB2569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57377" y="552122"/>
            <a:ext cx="1219198" cy="762356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746290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8B1D3-06CE-4C4C-B53C-BCE08D800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584" y="-1472339"/>
            <a:ext cx="11190832" cy="1325563"/>
          </a:xfrm>
        </p:spPr>
        <p:txBody>
          <a:bodyPr/>
          <a:lstStyle/>
          <a:p>
            <a:r>
              <a:rPr lang="en-US"/>
              <a:t>What do we want from a PL?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33B88A3-6AE8-4BAF-9538-056A5D73B9B7}"/>
              </a:ext>
            </a:extLst>
          </p:cNvPr>
          <p:cNvSpPr txBox="1"/>
          <p:nvPr/>
        </p:nvSpPr>
        <p:spPr>
          <a:xfrm>
            <a:off x="500584" y="7138307"/>
            <a:ext cx="3022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“Feels like Python, runs like C”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5B3DE9E-E9E1-4034-9C78-F2C7B10177BA}"/>
              </a:ext>
            </a:extLst>
          </p:cNvPr>
          <p:cNvSpPr txBox="1"/>
          <p:nvPr/>
        </p:nvSpPr>
        <p:spPr>
          <a:xfrm>
            <a:off x="1875620" y="1597730"/>
            <a:ext cx="1833386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Simple yntax + grammar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971AE1A1-315B-44E4-8A9C-D0AFCA73D9A8}"/>
              </a:ext>
            </a:extLst>
          </p:cNvPr>
          <p:cNvSpPr/>
          <p:nvPr/>
        </p:nvSpPr>
        <p:spPr>
          <a:xfrm>
            <a:off x="1757119" y="1690688"/>
            <a:ext cx="2070389" cy="207038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9E0FD79-E77C-4D80-A982-8923CA04B3CC}"/>
              </a:ext>
            </a:extLst>
          </p:cNvPr>
          <p:cNvSpPr txBox="1"/>
          <p:nvPr/>
        </p:nvSpPr>
        <p:spPr>
          <a:xfrm>
            <a:off x="1875620" y="2525827"/>
            <a:ext cx="1833386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Expressive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0FFB179E-B08A-48EE-8925-DB7F96064E9C}"/>
              </a:ext>
            </a:extLst>
          </p:cNvPr>
          <p:cNvSpPr/>
          <p:nvPr/>
        </p:nvSpPr>
        <p:spPr>
          <a:xfrm>
            <a:off x="500584" y="3812300"/>
            <a:ext cx="2070389" cy="2070389"/>
          </a:xfrm>
          <a:prstGeom prst="ellipse">
            <a:avLst/>
          </a:prstGeom>
          <a:solidFill>
            <a:srgbClr val="CA3B33"/>
          </a:solidFill>
          <a:ln>
            <a:solidFill>
              <a:srgbClr val="7B23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B6DB542-0E76-4FB1-96C4-E582F70FC1A6}"/>
              </a:ext>
            </a:extLst>
          </p:cNvPr>
          <p:cNvSpPr txBox="1"/>
          <p:nvPr/>
        </p:nvSpPr>
        <p:spPr>
          <a:xfrm>
            <a:off x="683869" y="4621828"/>
            <a:ext cx="170381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Fast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B4FEF109-E0F0-4E28-80E0-C1DA7E9E9C11}"/>
              </a:ext>
            </a:extLst>
          </p:cNvPr>
          <p:cNvSpPr/>
          <p:nvPr/>
        </p:nvSpPr>
        <p:spPr>
          <a:xfrm>
            <a:off x="3013651" y="3812301"/>
            <a:ext cx="2070389" cy="207038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68E1D16-5A9D-443A-8810-79FC8789FC76}"/>
              </a:ext>
            </a:extLst>
          </p:cNvPr>
          <p:cNvSpPr txBox="1"/>
          <p:nvPr/>
        </p:nvSpPr>
        <p:spPr>
          <a:xfrm>
            <a:off x="3196936" y="4621823"/>
            <a:ext cx="170381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Interactive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E7E97D04-CE48-41E0-8BFC-32815B8A01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5935672"/>
              </p:ext>
            </p:extLst>
          </p:nvPr>
        </p:nvGraphicFramePr>
        <p:xfrm>
          <a:off x="6096000" y="1314478"/>
          <a:ext cx="5012515" cy="4389120"/>
        </p:xfrm>
        <a:graphic>
          <a:graphicData uri="http://schemas.openxmlformats.org/drawingml/2006/table">
            <a:tbl>
              <a:tblPr/>
              <a:tblGrid>
                <a:gridCol w="5012515">
                  <a:extLst>
                    <a:ext uri="{9D8B030D-6E8A-4147-A177-3AD203B41FA5}">
                      <a16:colId xmlns:a16="http://schemas.microsoft.com/office/drawing/2014/main" val="2707339768"/>
                    </a:ext>
                  </a:extLst>
                </a:gridCol>
              </a:tblGrid>
              <a:tr h="271959"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julia</a:t>
                      </a:r>
                      <a:r>
                        <a:rPr lang="en-US" sz="18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&gt;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18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function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1800">
                          <a:solidFill>
                            <a:srgbClr val="427E00"/>
                          </a:solidFill>
                          <a:effectLst/>
                          <a:latin typeface="Inconsolata" panose="020B0609030003000000" pitchFamily="49" charset="0"/>
                        </a:rPr>
                        <a:t>sumup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()</a:t>
                      </a:r>
                      <a:r>
                        <a:rPr lang="en-US" sz="18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0941902"/>
                  </a:ext>
                </a:extLst>
              </a:tr>
              <a:tr h="271959"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    x </a:t>
                      </a:r>
                      <a:r>
                        <a:rPr lang="en-US" sz="18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=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1800">
                          <a:solidFill>
                            <a:srgbClr val="7C4FCD"/>
                          </a:solidFill>
                          <a:effectLst/>
                          <a:latin typeface="Inconsolata" panose="020B0609030003000000" pitchFamily="49" charset="0"/>
                        </a:rPr>
                        <a:t>0</a:t>
                      </a:r>
                      <a:r>
                        <a:rPr lang="en-US" sz="18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6572403"/>
                  </a:ext>
                </a:extLst>
              </a:tr>
              <a:tr h="271959"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    </a:t>
                      </a:r>
                      <a:r>
                        <a:rPr lang="en-US" sz="18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for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i </a:t>
                      </a:r>
                      <a:r>
                        <a:rPr lang="en-US" sz="18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in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1800">
                          <a:solidFill>
                            <a:srgbClr val="7C4FCD"/>
                          </a:solidFill>
                          <a:effectLst/>
                          <a:latin typeface="Inconsolata" panose="020B0609030003000000" pitchFamily="49" charset="0"/>
                        </a:rPr>
                        <a:t>1</a:t>
                      </a:r>
                      <a:r>
                        <a:rPr lang="en-US" sz="18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:</a:t>
                      </a:r>
                      <a:r>
                        <a:rPr lang="en-US" sz="1800">
                          <a:solidFill>
                            <a:srgbClr val="7C4FCD"/>
                          </a:solidFill>
                          <a:effectLst/>
                          <a:latin typeface="Inconsolata" panose="020B0609030003000000" pitchFamily="49" charset="0"/>
                        </a:rPr>
                        <a:t>100</a:t>
                      </a:r>
                      <a:r>
                        <a:rPr lang="en-US" sz="18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5233394"/>
                  </a:ext>
                </a:extLst>
              </a:tr>
              <a:tr h="271959"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        x </a:t>
                      </a:r>
                      <a:r>
                        <a:rPr lang="en-US" sz="18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+=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i</a:t>
                      </a:r>
                      <a:r>
                        <a:rPr lang="en-US" sz="18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4251260"/>
                  </a:ext>
                </a:extLst>
              </a:tr>
              <a:tr h="271959"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    </a:t>
                      </a:r>
                      <a:r>
                        <a:rPr lang="en-US" sz="18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end</a:t>
                      </a:r>
                      <a:r>
                        <a:rPr lang="en-US" sz="18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5073215"/>
                  </a:ext>
                </a:extLst>
              </a:tr>
              <a:tr h="271959"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    x</a:t>
                      </a:r>
                      <a:r>
                        <a:rPr lang="en-US" sz="18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6700004"/>
                  </a:ext>
                </a:extLst>
              </a:tr>
              <a:tr h="271959"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       </a:t>
                      </a:r>
                      <a:r>
                        <a:rPr lang="en-US" sz="18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end</a:t>
                      </a:r>
                      <a:r>
                        <a:rPr lang="en-US" sz="18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7603478"/>
                  </a:ext>
                </a:extLst>
              </a:tr>
              <a:tr h="271959"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sumup (generic </a:t>
                      </a:r>
                      <a:r>
                        <a:rPr lang="en-US" sz="18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function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1800">
                          <a:solidFill>
                            <a:srgbClr val="427E00"/>
                          </a:solidFill>
                          <a:effectLst/>
                          <a:latin typeface="Inconsolata" panose="020B0609030003000000" pitchFamily="49" charset="0"/>
                        </a:rPr>
                        <a:t>with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1800" i="1">
                          <a:solidFill>
                            <a:srgbClr val="CB6500"/>
                          </a:solidFill>
                          <a:effectLst/>
                          <a:latin typeface="Inconsolata" panose="020B0609030003000000" pitchFamily="49" charset="0"/>
                        </a:rPr>
                        <a:t>2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1800" i="1">
                          <a:solidFill>
                            <a:srgbClr val="CB6500"/>
                          </a:solidFill>
                          <a:effectLst/>
                          <a:latin typeface="Inconsolata" panose="020B0609030003000000" pitchFamily="49" charset="0"/>
                        </a:rPr>
                        <a:t>methods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)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5642218"/>
                  </a:ext>
                </a:extLst>
              </a:tr>
              <a:tr h="271959"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 </a:t>
                      </a:r>
                      <a:r>
                        <a:rPr lang="en-US" sz="18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8568484"/>
                  </a:ext>
                </a:extLst>
              </a:tr>
              <a:tr h="271959">
                <a:tc>
                  <a:txBody>
                    <a:bodyPr/>
                    <a:lstStyle/>
                    <a:p>
                      <a:r>
                        <a:rPr lang="it-IT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julia</a:t>
                      </a:r>
                      <a:r>
                        <a:rPr lang="it-IT" sz="18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&gt;</a:t>
                      </a:r>
                      <a:r>
                        <a:rPr lang="it-IT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it-IT" sz="1800">
                          <a:solidFill>
                            <a:srgbClr val="34A7BD"/>
                          </a:solidFill>
                          <a:effectLst/>
                          <a:latin typeface="Inconsolata" panose="020B0609030003000000" pitchFamily="49" charset="0"/>
                        </a:rPr>
                        <a:t>@code_llvm</a:t>
                      </a:r>
                      <a:r>
                        <a:rPr lang="it-IT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debuginfo</a:t>
                      </a:r>
                      <a:r>
                        <a:rPr lang="it-IT" sz="18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=:</a:t>
                      </a:r>
                      <a:r>
                        <a:rPr lang="it-IT" sz="1800">
                          <a:solidFill>
                            <a:srgbClr val="7C4FCD"/>
                          </a:solidFill>
                          <a:effectLst/>
                          <a:latin typeface="Inconsolata" panose="020B0609030003000000" pitchFamily="49" charset="0"/>
                        </a:rPr>
                        <a:t>none</a:t>
                      </a:r>
                      <a:r>
                        <a:rPr lang="it-IT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sumup()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8872062"/>
                  </a:ext>
                </a:extLst>
              </a:tr>
              <a:tr h="271959"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 </a:t>
                      </a:r>
                      <a:r>
                        <a:rPr lang="en-US" sz="18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4473650"/>
                  </a:ext>
                </a:extLst>
              </a:tr>
              <a:tr h="271959"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; </a:t>
                      </a:r>
                      <a:r>
                        <a:rPr lang="en-US" sz="1800" i="1">
                          <a:solidFill>
                            <a:srgbClr val="34A7BD"/>
                          </a:solidFill>
                          <a:effectLst/>
                          <a:latin typeface="Inconsolata" panose="020B0609030003000000" pitchFamily="49" charset="0"/>
                        </a:rPr>
                        <a:t>Function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Attrs</a:t>
                      </a:r>
                      <a:r>
                        <a:rPr lang="en-US" sz="18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: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uwtable</a:t>
                      </a:r>
                      <a:r>
                        <a:rPr lang="en-US" sz="18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5790007"/>
                  </a:ext>
                </a:extLst>
              </a:tr>
              <a:tr h="271959"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define i64 </a:t>
                      </a:r>
                      <a:r>
                        <a:rPr lang="en-US" sz="1800">
                          <a:solidFill>
                            <a:srgbClr val="34A7BD"/>
                          </a:solidFill>
                          <a:effectLst/>
                          <a:latin typeface="Inconsolata" panose="020B0609030003000000" pitchFamily="49" charset="0"/>
                        </a:rPr>
                        <a:t>@julia_sumup_12626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() </a:t>
                      </a:r>
                      <a:r>
                        <a:rPr lang="en-US" sz="1800">
                          <a:solidFill>
                            <a:srgbClr val="A5A5A5"/>
                          </a:solidFill>
                          <a:effectLst/>
                          <a:latin typeface="Inconsolata" panose="020B0609030003000000" pitchFamily="49" charset="0"/>
                        </a:rPr>
                        <a:t>#0 {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0563154"/>
                  </a:ext>
                </a:extLst>
              </a:tr>
              <a:tr h="271959"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top</a:t>
                      </a:r>
                      <a:r>
                        <a:rPr lang="en-US" sz="18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: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7644560"/>
                  </a:ext>
                </a:extLst>
              </a:tr>
              <a:tr h="271959"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  ret i64 </a:t>
                      </a:r>
                      <a:r>
                        <a:rPr lang="en-US" sz="1800">
                          <a:solidFill>
                            <a:srgbClr val="7C4FCD"/>
                          </a:solidFill>
                          <a:effectLst/>
                          <a:latin typeface="Inconsolata" panose="020B0609030003000000" pitchFamily="49" charset="0"/>
                        </a:rPr>
                        <a:t>5050</a:t>
                      </a:r>
                      <a:r>
                        <a:rPr lang="en-US" sz="18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4338213"/>
                  </a:ext>
                </a:extLst>
              </a:tr>
              <a:tr h="271959"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}</a:t>
                      </a:r>
                      <a:endParaRPr lang="en-US" sz="1800">
                        <a:effectLst/>
                        <a:latin typeface="Inconsolata" panose="020B0609030003000000" pitchFamily="49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7638415"/>
                  </a:ext>
                </a:extLst>
              </a:tr>
            </a:tbl>
          </a:graphicData>
        </a:graphic>
      </p:graphicFrame>
      <p:sp>
        <p:nvSpPr>
          <p:cNvPr id="37" name="Title 1">
            <a:extLst>
              <a:ext uri="{FF2B5EF4-FFF2-40B4-BE49-F238E27FC236}">
                <a16:creationId xmlns:a16="http://schemas.microsoft.com/office/drawing/2014/main" id="{16E72AA3-ECCC-4880-B5A1-522BDB8C059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The           unification</a:t>
            </a:r>
          </a:p>
        </p:txBody>
      </p:sp>
      <p:pic>
        <p:nvPicPr>
          <p:cNvPr id="38" name="Graphic 37">
            <a:extLst>
              <a:ext uri="{FF2B5EF4-FFF2-40B4-BE49-F238E27FC236}">
                <a16:creationId xmlns:a16="http://schemas.microsoft.com/office/drawing/2014/main" id="{F37B44C2-9424-4387-A32D-A8E75CE2D7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57377" y="552122"/>
            <a:ext cx="1219198" cy="762356"/>
          </a:xfrm>
          <a:prstGeom prst="rect">
            <a:avLst/>
          </a:prstGeom>
          <a:effectLst/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2E089B7F-689E-4B51-B1DE-371517171FF7}"/>
              </a:ext>
            </a:extLst>
          </p:cNvPr>
          <p:cNvGrpSpPr/>
          <p:nvPr/>
        </p:nvGrpSpPr>
        <p:grpSpPr>
          <a:xfrm>
            <a:off x="6213734" y="5029199"/>
            <a:ext cx="5008090" cy="1054758"/>
            <a:chOff x="6213734" y="5029199"/>
            <a:chExt cx="5008090" cy="1054758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35AD116E-825F-4327-B82F-DAEF199008FA}"/>
                </a:ext>
              </a:extLst>
            </p:cNvPr>
            <p:cNvSpPr/>
            <p:nvPr/>
          </p:nvSpPr>
          <p:spPr>
            <a:xfrm>
              <a:off x="6213734" y="5029199"/>
              <a:ext cx="1627998" cy="575309"/>
            </a:xfrm>
            <a:prstGeom prst="ellipse">
              <a:avLst/>
            </a:prstGeom>
            <a:noFill/>
            <a:ln w="317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9317C13-F115-4451-B7CD-E6DEDB99D143}"/>
                </a:ext>
              </a:extLst>
            </p:cNvPr>
            <p:cNvSpPr txBox="1"/>
            <p:nvPr/>
          </p:nvSpPr>
          <p:spPr>
            <a:xfrm>
              <a:off x="7841732" y="5437626"/>
              <a:ext cx="338009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>
                  <a:solidFill>
                    <a:schemeClr val="accent6"/>
                  </a:solidFill>
                </a:rPr>
                <a:t>Just returns the answer!</a:t>
              </a:r>
            </a:p>
            <a:p>
              <a:r>
                <a:rPr lang="en-US" b="1">
                  <a:solidFill>
                    <a:schemeClr val="accent6"/>
                  </a:solidFill>
                </a:rPr>
                <a:t>(The for loop was compiled away)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66963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666AF56-64A5-4C82-808F-E8131AA425BE}"/>
              </a:ext>
            </a:extLst>
          </p:cNvPr>
          <p:cNvSpPr txBox="1"/>
          <p:nvPr/>
        </p:nvSpPr>
        <p:spPr>
          <a:xfrm>
            <a:off x="5150988" y="5295703"/>
            <a:ext cx="2664702" cy="53348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1" tIns="50801" rIns="50801" bIns="50801" numCol="1" spcCol="38100" rtlCol="0" anchor="ctr">
            <a:spAutoFit/>
          </a:bodyPr>
          <a:lstStyle/>
          <a:p>
            <a:r>
              <a:rPr lang="en-US" sz="2800">
                <a:latin typeface="Source Sans Pro" panose="020B0503030403020204" pitchFamily="34" charset="0"/>
              </a:rPr>
              <a:t>Code complexity</a:t>
            </a:r>
            <a:endParaRPr lang="en-US" sz="280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3DBAA0F-0602-4626-8253-3840416D9C06}"/>
              </a:ext>
            </a:extLst>
          </p:cNvPr>
          <p:cNvGrpSpPr/>
          <p:nvPr/>
        </p:nvGrpSpPr>
        <p:grpSpPr>
          <a:xfrm>
            <a:off x="3345049" y="1417170"/>
            <a:ext cx="6276581" cy="3812638"/>
            <a:chOff x="3304868" y="1573706"/>
            <a:chExt cx="6276581" cy="3812638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CE092231-5B67-44C6-A3E7-D84BE0760A23}"/>
                </a:ext>
              </a:extLst>
            </p:cNvPr>
            <p:cNvCxnSpPr>
              <a:cxnSpLocks/>
            </p:cNvCxnSpPr>
            <p:nvPr/>
          </p:nvCxnSpPr>
          <p:spPr>
            <a:xfrm>
              <a:off x="3304868" y="5370637"/>
              <a:ext cx="6276581" cy="0"/>
            </a:xfrm>
            <a:prstGeom prst="straightConnector1">
              <a:avLst/>
            </a:prstGeom>
            <a:noFill/>
            <a:ln w="44450" cap="flat">
              <a:solidFill>
                <a:srgbClr val="000000"/>
              </a:solidFill>
              <a:prstDash val="solid"/>
              <a:miter lim="400000"/>
              <a:tailEnd type="triangle" w="med" len="lg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8B28AB0D-CBF7-44F7-8D1E-20E543FB2F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04868" y="1573706"/>
              <a:ext cx="0" cy="3812638"/>
            </a:xfrm>
            <a:prstGeom prst="straightConnector1">
              <a:avLst/>
            </a:prstGeom>
            <a:noFill/>
            <a:ln w="44450" cap="flat">
              <a:solidFill>
                <a:srgbClr val="000000"/>
              </a:solidFill>
              <a:prstDash val="solid"/>
              <a:miter lim="400000"/>
              <a:tailEnd type="triangle" w="med" len="lg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8E86D98C-02C2-4677-B4A1-41D53137CD41}"/>
              </a:ext>
            </a:extLst>
          </p:cNvPr>
          <p:cNvSpPr txBox="1"/>
          <p:nvPr/>
        </p:nvSpPr>
        <p:spPr>
          <a:xfrm rot="16200000">
            <a:off x="1923575" y="2700924"/>
            <a:ext cx="1827073" cy="53348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1" tIns="50801" rIns="50801" bIns="50801" numCol="1" spcCol="38100" rtlCol="0" anchor="ctr">
            <a:spAutoFit/>
          </a:bodyPr>
          <a:lstStyle/>
          <a:p>
            <a:r>
              <a:rPr lang="en-US" sz="2800">
                <a:latin typeface="Source Sans Pro" panose="020B0503030403020204" pitchFamily="34" charset="0"/>
              </a:rPr>
              <a:t>Runtime</a:t>
            </a:r>
            <a:endParaRPr lang="en-US" sz="280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A409DBB-D521-4D46-A0E2-547F93EA2C0A}"/>
              </a:ext>
            </a:extLst>
          </p:cNvPr>
          <p:cNvSpPr/>
          <p:nvPr/>
        </p:nvSpPr>
        <p:spPr>
          <a:xfrm>
            <a:off x="4294941" y="1926747"/>
            <a:ext cx="149288" cy="149288"/>
          </a:xfrm>
          <a:prstGeom prst="ellipse">
            <a:avLst/>
          </a:prstGeom>
          <a:solidFill>
            <a:srgbClr val="E04287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AA70BA7-6CEB-447D-AF30-E17C3BE38D45}"/>
              </a:ext>
            </a:extLst>
          </p:cNvPr>
          <p:cNvSpPr/>
          <p:nvPr/>
        </p:nvSpPr>
        <p:spPr>
          <a:xfrm>
            <a:off x="4444229" y="2505804"/>
            <a:ext cx="149288" cy="149288"/>
          </a:xfrm>
          <a:prstGeom prst="ellipse">
            <a:avLst/>
          </a:prstGeom>
          <a:solidFill>
            <a:srgbClr val="FE7A05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65CB16ED-325C-4E55-A29C-60075BA0FCEB}"/>
              </a:ext>
            </a:extLst>
          </p:cNvPr>
          <p:cNvSpPr/>
          <p:nvPr/>
        </p:nvSpPr>
        <p:spPr>
          <a:xfrm>
            <a:off x="5076344" y="4018287"/>
            <a:ext cx="149288" cy="149288"/>
          </a:xfrm>
          <a:prstGeom prst="ellipse">
            <a:avLst/>
          </a:prstGeom>
          <a:solidFill>
            <a:srgbClr val="FEBF0F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D10CBFA3-1FE4-483F-B7C4-7C57F8C8B31E}"/>
              </a:ext>
            </a:extLst>
          </p:cNvPr>
          <p:cNvSpPr/>
          <p:nvPr/>
        </p:nvSpPr>
        <p:spPr>
          <a:xfrm>
            <a:off x="8115872" y="4382023"/>
            <a:ext cx="149288" cy="149288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B8A287EF-9BB8-4A68-A36B-8238848067A8}"/>
              </a:ext>
            </a:extLst>
          </p:cNvPr>
          <p:cNvSpPr/>
          <p:nvPr/>
        </p:nvSpPr>
        <p:spPr>
          <a:xfrm>
            <a:off x="8336603" y="4233124"/>
            <a:ext cx="149288" cy="149288"/>
          </a:xfrm>
          <a:prstGeom prst="ellips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6C82073A-A65A-47C6-840E-FBE18FB2F024}"/>
              </a:ext>
            </a:extLst>
          </p:cNvPr>
          <p:cNvSpPr/>
          <p:nvPr/>
        </p:nvSpPr>
        <p:spPr>
          <a:xfrm>
            <a:off x="7946321" y="4158480"/>
            <a:ext cx="149288" cy="149288"/>
          </a:xfrm>
          <a:prstGeom prst="ellipse">
            <a:avLst/>
          </a:prstGeom>
          <a:solidFill>
            <a:srgbClr val="8E58AC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077BE37-DE23-4DC1-A2CA-16FB99DE27FF}"/>
              </a:ext>
            </a:extLst>
          </p:cNvPr>
          <p:cNvSpPr txBox="1"/>
          <p:nvPr/>
        </p:nvSpPr>
        <p:spPr>
          <a:xfrm>
            <a:off x="8206890" y="4442850"/>
            <a:ext cx="874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Fortran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BD2B138-C01A-4103-B946-D76EB5D20620}"/>
              </a:ext>
            </a:extLst>
          </p:cNvPr>
          <p:cNvSpPr txBox="1"/>
          <p:nvPr/>
        </p:nvSpPr>
        <p:spPr>
          <a:xfrm>
            <a:off x="4422610" y="1819089"/>
            <a:ext cx="852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Python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52A477B-2EFE-432D-9D0C-55FF7A3B3C3A}"/>
              </a:ext>
            </a:extLst>
          </p:cNvPr>
          <p:cNvSpPr txBox="1"/>
          <p:nvPr/>
        </p:nvSpPr>
        <p:spPr>
          <a:xfrm>
            <a:off x="4571898" y="2391886"/>
            <a:ext cx="8526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Matlab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0F9FFAE-9BDC-4420-A152-0920336507AA}"/>
              </a:ext>
            </a:extLst>
          </p:cNvPr>
          <p:cNvSpPr txBox="1"/>
          <p:nvPr/>
        </p:nvSpPr>
        <p:spPr>
          <a:xfrm>
            <a:off x="5236007" y="3908265"/>
            <a:ext cx="596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Julia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4A2E25A-EC16-46A2-9296-8832D4DCFC03}"/>
              </a:ext>
            </a:extLst>
          </p:cNvPr>
          <p:cNvSpPr txBox="1"/>
          <p:nvPr/>
        </p:nvSpPr>
        <p:spPr>
          <a:xfrm>
            <a:off x="7750666" y="3812676"/>
            <a:ext cx="540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C++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DC59317-DB70-48ED-8B34-1BF2F50ED88E}"/>
              </a:ext>
            </a:extLst>
          </p:cNvPr>
          <p:cNvSpPr txBox="1"/>
          <p:nvPr/>
        </p:nvSpPr>
        <p:spPr>
          <a:xfrm>
            <a:off x="8489884" y="4123102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</a:t>
            </a:r>
          </a:p>
        </p:txBody>
      </p:sp>
      <p:pic>
        <p:nvPicPr>
          <p:cNvPr id="39" name="Picture 8" descr="E:\fppt\template\arrows\arrow6.png">
            <a:extLst>
              <a:ext uri="{FF2B5EF4-FFF2-40B4-BE49-F238E27FC236}">
                <a16:creationId xmlns:a16="http://schemas.microsoft.com/office/drawing/2014/main" id="{B5453F57-FDF4-4EDE-A972-935A1F935D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132017">
            <a:off x="4024149" y="4158569"/>
            <a:ext cx="935594" cy="507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7296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A6778-23B4-4A8B-BE3E-E4A2C8281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Expressive &amp; </a:t>
            </a:r>
            <a:r>
              <a:rPr lang="en-US" dirty="0"/>
              <a:t>fast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80D6A6B3-089B-4106-BD1E-A62C6D374ECC}"/>
              </a:ext>
            </a:extLst>
          </p:cNvPr>
          <p:cNvGrpSpPr/>
          <p:nvPr/>
        </p:nvGrpSpPr>
        <p:grpSpPr>
          <a:xfrm>
            <a:off x="2570371" y="1822523"/>
            <a:ext cx="7051259" cy="4412014"/>
            <a:chOff x="2530190" y="1573706"/>
            <a:chExt cx="7051259" cy="4412014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666AF56-64A5-4C82-808F-E8131AA425BE}"/>
                </a:ext>
              </a:extLst>
            </p:cNvPr>
            <p:cNvSpPr txBox="1"/>
            <p:nvPr/>
          </p:nvSpPr>
          <p:spPr>
            <a:xfrm>
              <a:off x="5110807" y="5452239"/>
              <a:ext cx="2664702" cy="5334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1" tIns="50801" rIns="50801" bIns="50801" numCol="1" spcCol="38100" rtlCol="0" anchor="ctr">
              <a:spAutoFit/>
            </a:bodyPr>
            <a:lstStyle/>
            <a:p>
              <a:r>
                <a:rPr lang="en-US" sz="2800">
                  <a:latin typeface="Source Sans Pro" panose="020B0503030403020204" pitchFamily="34" charset="0"/>
                </a:rPr>
                <a:t>Code complexity</a:t>
              </a:r>
              <a:endParaRPr lang="en-US" sz="2800"/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53DBAA0F-0602-4626-8253-3840416D9C06}"/>
                </a:ext>
              </a:extLst>
            </p:cNvPr>
            <p:cNvGrpSpPr/>
            <p:nvPr/>
          </p:nvGrpSpPr>
          <p:grpSpPr>
            <a:xfrm>
              <a:off x="3304868" y="1573706"/>
              <a:ext cx="6276581" cy="3812638"/>
              <a:chOff x="3304868" y="1573706"/>
              <a:chExt cx="6276581" cy="3812638"/>
            </a:xfrm>
          </p:grpSpPr>
          <p:cxnSp>
            <p:nvCxnSpPr>
              <p:cNvPr id="7" name="Straight Arrow Connector 6">
                <a:extLst>
                  <a:ext uri="{FF2B5EF4-FFF2-40B4-BE49-F238E27FC236}">
                    <a16:creationId xmlns:a16="http://schemas.microsoft.com/office/drawing/2014/main" id="{CE092231-5B67-44C6-A3E7-D84BE0760A2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04868" y="5370637"/>
                <a:ext cx="6276581" cy="0"/>
              </a:xfrm>
              <a:prstGeom prst="straightConnector1">
                <a:avLst/>
              </a:prstGeom>
              <a:noFill/>
              <a:ln w="44450" cap="flat">
                <a:solidFill>
                  <a:srgbClr val="000000"/>
                </a:solidFill>
                <a:prstDash val="solid"/>
                <a:miter lim="400000"/>
                <a:tailEnd type="triangle" w="med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8B28AB0D-CBF7-44F7-8D1E-20E543FB2F1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304868" y="1573706"/>
                <a:ext cx="0" cy="3812638"/>
              </a:xfrm>
              <a:prstGeom prst="straightConnector1">
                <a:avLst/>
              </a:prstGeom>
              <a:noFill/>
              <a:ln w="44450" cap="flat">
                <a:solidFill>
                  <a:srgbClr val="000000"/>
                </a:solidFill>
                <a:prstDash val="solid"/>
                <a:miter lim="400000"/>
                <a:tailEnd type="triangle" w="med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E86D98C-02C2-4677-B4A1-41D53137CD41}"/>
                </a:ext>
              </a:extLst>
            </p:cNvPr>
            <p:cNvSpPr txBox="1"/>
            <p:nvPr/>
          </p:nvSpPr>
          <p:spPr>
            <a:xfrm rot="16200000">
              <a:off x="1883394" y="2857460"/>
              <a:ext cx="1827073" cy="5334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1" tIns="50801" rIns="50801" bIns="50801" numCol="1" spcCol="38100" rtlCol="0" anchor="ctr">
              <a:spAutoFit/>
            </a:bodyPr>
            <a:lstStyle/>
            <a:p>
              <a:r>
                <a:rPr lang="en-US" sz="2800">
                  <a:latin typeface="Source Sans Pro" panose="020B0503030403020204" pitchFamily="34" charset="0"/>
                </a:rPr>
                <a:t>Runtime</a:t>
              </a:r>
              <a:endParaRPr lang="en-US" sz="280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EA409DBB-D521-4D46-A0E2-547F93EA2C0A}"/>
                </a:ext>
              </a:extLst>
            </p:cNvPr>
            <p:cNvSpPr/>
            <p:nvPr/>
          </p:nvSpPr>
          <p:spPr>
            <a:xfrm>
              <a:off x="4254760" y="1913933"/>
              <a:ext cx="149288" cy="149288"/>
            </a:xfrm>
            <a:prstGeom prst="ellipse">
              <a:avLst/>
            </a:prstGeom>
            <a:solidFill>
              <a:srgbClr val="E04287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BAA70BA7-6CEB-447D-AF30-E17C3BE38D45}"/>
                </a:ext>
              </a:extLst>
            </p:cNvPr>
            <p:cNvSpPr/>
            <p:nvPr/>
          </p:nvSpPr>
          <p:spPr>
            <a:xfrm>
              <a:off x="4404048" y="2492990"/>
              <a:ext cx="149288" cy="149288"/>
            </a:xfrm>
            <a:prstGeom prst="ellipse">
              <a:avLst/>
            </a:prstGeom>
            <a:solidFill>
              <a:srgbClr val="FE7A05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5CB16ED-325C-4E55-A29C-60075BA0FCEB}"/>
                </a:ext>
              </a:extLst>
            </p:cNvPr>
            <p:cNvSpPr/>
            <p:nvPr/>
          </p:nvSpPr>
          <p:spPr>
            <a:xfrm>
              <a:off x="5036163" y="4005473"/>
              <a:ext cx="149288" cy="149288"/>
            </a:xfrm>
            <a:prstGeom prst="ellipse">
              <a:avLst/>
            </a:prstGeom>
            <a:solidFill>
              <a:srgbClr val="FEBF0F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D10CBFA3-1FE4-483F-B7C4-7C57F8C8B31E}"/>
                </a:ext>
              </a:extLst>
            </p:cNvPr>
            <p:cNvSpPr/>
            <p:nvPr/>
          </p:nvSpPr>
          <p:spPr>
            <a:xfrm>
              <a:off x="8075691" y="4369209"/>
              <a:ext cx="149288" cy="149288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B8A287EF-9BB8-4A68-A36B-8238848067A8}"/>
                </a:ext>
              </a:extLst>
            </p:cNvPr>
            <p:cNvSpPr/>
            <p:nvPr/>
          </p:nvSpPr>
          <p:spPr>
            <a:xfrm>
              <a:off x="8296422" y="4220310"/>
              <a:ext cx="149288" cy="149288"/>
            </a:xfrm>
            <a:prstGeom prst="ellipse">
              <a:avLst/>
            </a:prstGeom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6C82073A-A65A-47C6-840E-FBE18FB2F024}"/>
                </a:ext>
              </a:extLst>
            </p:cNvPr>
            <p:cNvSpPr/>
            <p:nvPr/>
          </p:nvSpPr>
          <p:spPr>
            <a:xfrm>
              <a:off x="7906140" y="4145666"/>
              <a:ext cx="149288" cy="149288"/>
            </a:xfrm>
            <a:prstGeom prst="ellipse">
              <a:avLst/>
            </a:prstGeom>
            <a:solidFill>
              <a:srgbClr val="8E58AC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472F2ED7-A84A-4ED2-879C-3AA1BE10B061}"/>
                </a:ext>
              </a:extLst>
            </p:cNvPr>
            <p:cNvGrpSpPr/>
            <p:nvPr/>
          </p:nvGrpSpPr>
          <p:grpSpPr>
            <a:xfrm>
              <a:off x="7980784" y="1600880"/>
              <a:ext cx="1124226" cy="1732559"/>
              <a:chOff x="8234695" y="1522038"/>
              <a:chExt cx="1124226" cy="1732559"/>
            </a:xfrm>
          </p:grpSpPr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C0A4ED17-E598-4A91-BC84-615775E2AD20}"/>
                  </a:ext>
                </a:extLst>
              </p:cNvPr>
              <p:cNvSpPr/>
              <p:nvPr/>
            </p:nvSpPr>
            <p:spPr>
              <a:xfrm>
                <a:off x="8234695" y="1522038"/>
                <a:ext cx="1124226" cy="173255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37E47E2F-DE64-4669-A7F3-B9708A15A867}"/>
                  </a:ext>
                </a:extLst>
              </p:cNvPr>
              <p:cNvGrpSpPr/>
              <p:nvPr/>
            </p:nvGrpSpPr>
            <p:grpSpPr>
              <a:xfrm>
                <a:off x="8371066" y="1578173"/>
                <a:ext cx="869342" cy="1641098"/>
                <a:chOff x="7355637" y="1587411"/>
                <a:chExt cx="869342" cy="1641098"/>
              </a:xfrm>
            </p:grpSpPr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4077BE37-DE23-4DC1-A2CA-16FB99DE27FF}"/>
                    </a:ext>
                  </a:extLst>
                </p:cNvPr>
                <p:cNvSpPr txBox="1"/>
                <p:nvPr/>
              </p:nvSpPr>
              <p:spPr>
                <a:xfrm>
                  <a:off x="7495912" y="2388939"/>
                  <a:ext cx="721993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/>
                    <a:t>Fortran</a:t>
                  </a:r>
                </a:p>
              </p:txBody>
            </p:sp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961D32B0-725E-46CC-846F-ABA2E7384936}"/>
                    </a:ext>
                  </a:extLst>
                </p:cNvPr>
                <p:cNvSpPr/>
                <p:nvPr/>
              </p:nvSpPr>
              <p:spPr>
                <a:xfrm>
                  <a:off x="7355637" y="1666656"/>
                  <a:ext cx="149288" cy="149288"/>
                </a:xfrm>
                <a:prstGeom prst="ellipse">
                  <a:avLst/>
                </a:prstGeom>
                <a:solidFill>
                  <a:srgbClr val="E04287"/>
                </a:solidFill>
                <a:ln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3E26A8C8-728C-4CEA-B524-41AEC2E81B49}"/>
                    </a:ext>
                  </a:extLst>
                </p:cNvPr>
                <p:cNvSpPr/>
                <p:nvPr/>
              </p:nvSpPr>
              <p:spPr>
                <a:xfrm>
                  <a:off x="7355637" y="1934680"/>
                  <a:ext cx="149288" cy="149288"/>
                </a:xfrm>
                <a:prstGeom prst="ellipse">
                  <a:avLst/>
                </a:prstGeom>
                <a:solidFill>
                  <a:srgbClr val="FE7A05"/>
                </a:solidFill>
                <a:ln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" name="Oval 28">
                  <a:extLst>
                    <a:ext uri="{FF2B5EF4-FFF2-40B4-BE49-F238E27FC236}">
                      <a16:creationId xmlns:a16="http://schemas.microsoft.com/office/drawing/2014/main" id="{7E2A5553-1A19-4906-B8E5-7A02F661546D}"/>
                    </a:ext>
                  </a:extLst>
                </p:cNvPr>
                <p:cNvSpPr/>
                <p:nvPr/>
              </p:nvSpPr>
              <p:spPr>
                <a:xfrm>
                  <a:off x="7355637" y="2202704"/>
                  <a:ext cx="149288" cy="149288"/>
                </a:xfrm>
                <a:prstGeom prst="ellipse">
                  <a:avLst/>
                </a:prstGeom>
                <a:solidFill>
                  <a:srgbClr val="FEBF0F"/>
                </a:solidFill>
                <a:ln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" name="Oval 29">
                  <a:extLst>
                    <a:ext uri="{FF2B5EF4-FFF2-40B4-BE49-F238E27FC236}">
                      <a16:creationId xmlns:a16="http://schemas.microsoft.com/office/drawing/2014/main" id="{ACA90F47-534B-499A-82FE-240A562791CA}"/>
                    </a:ext>
                  </a:extLst>
                </p:cNvPr>
                <p:cNvSpPr/>
                <p:nvPr/>
              </p:nvSpPr>
              <p:spPr>
                <a:xfrm>
                  <a:off x="7355637" y="2470889"/>
                  <a:ext cx="149288" cy="149288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" name="Oval 30">
                  <a:extLst>
                    <a:ext uri="{FF2B5EF4-FFF2-40B4-BE49-F238E27FC236}">
                      <a16:creationId xmlns:a16="http://schemas.microsoft.com/office/drawing/2014/main" id="{F1568A3D-5F98-460D-B4E0-CF523383F0E9}"/>
                    </a:ext>
                  </a:extLst>
                </p:cNvPr>
                <p:cNvSpPr/>
                <p:nvPr/>
              </p:nvSpPr>
              <p:spPr>
                <a:xfrm>
                  <a:off x="7355637" y="2738752"/>
                  <a:ext cx="149288" cy="149288"/>
                </a:xfrm>
                <a:prstGeom prst="ellipse">
                  <a:avLst/>
                </a:prstGeom>
                <a:ln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" name="Oval 31">
                  <a:extLst>
                    <a:ext uri="{FF2B5EF4-FFF2-40B4-BE49-F238E27FC236}">
                      <a16:creationId xmlns:a16="http://schemas.microsoft.com/office/drawing/2014/main" id="{4A697D3D-394E-4648-9152-425F94E148F5}"/>
                    </a:ext>
                  </a:extLst>
                </p:cNvPr>
                <p:cNvSpPr/>
                <p:nvPr/>
              </p:nvSpPr>
              <p:spPr>
                <a:xfrm>
                  <a:off x="7355637" y="3001291"/>
                  <a:ext cx="149288" cy="149288"/>
                </a:xfrm>
                <a:prstGeom prst="ellipse">
                  <a:avLst/>
                </a:prstGeom>
                <a:solidFill>
                  <a:srgbClr val="8E58AC"/>
                </a:solidFill>
                <a:ln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BBD2B138-C01A-4103-B946-D76EB5D20620}"/>
                    </a:ext>
                  </a:extLst>
                </p:cNvPr>
                <p:cNvSpPr txBox="1"/>
                <p:nvPr/>
              </p:nvSpPr>
              <p:spPr>
                <a:xfrm>
                  <a:off x="7519017" y="1587411"/>
                  <a:ext cx="705962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/>
                    <a:t>Python</a:t>
                  </a:r>
                </a:p>
              </p:txBody>
            </p:sp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E52A477B-2EFE-432D-9D0C-55FF7A3B3C3A}"/>
                    </a:ext>
                  </a:extLst>
                </p:cNvPr>
                <p:cNvSpPr txBox="1"/>
                <p:nvPr/>
              </p:nvSpPr>
              <p:spPr>
                <a:xfrm>
                  <a:off x="7511550" y="1857146"/>
                  <a:ext cx="70718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/>
                    <a:t>Matlab</a:t>
                  </a:r>
                </a:p>
              </p:txBody>
            </p:sp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C0F9FFAE-9BDC-4420-A152-0920336507AA}"/>
                    </a:ext>
                  </a:extLst>
                </p:cNvPr>
                <p:cNvSpPr txBox="1"/>
                <p:nvPr/>
              </p:nvSpPr>
              <p:spPr>
                <a:xfrm>
                  <a:off x="7508352" y="2121749"/>
                  <a:ext cx="50687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/>
                    <a:t>Julia</a:t>
                  </a:r>
                </a:p>
              </p:txBody>
            </p: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34A2E25A-EC16-46A2-9296-8832D4DCFC03}"/>
                    </a:ext>
                  </a:extLst>
                </p:cNvPr>
                <p:cNvSpPr txBox="1"/>
                <p:nvPr/>
              </p:nvSpPr>
              <p:spPr>
                <a:xfrm>
                  <a:off x="7505154" y="2920732"/>
                  <a:ext cx="461729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/>
                    <a:t>C++</a:t>
                  </a:r>
                </a:p>
              </p:txBody>
            </p:sp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7DC59317-DB70-48ED-8B34-1BF2F50ED88E}"/>
                    </a:ext>
                  </a:extLst>
                </p:cNvPr>
                <p:cNvSpPr txBox="1"/>
                <p:nvPr/>
              </p:nvSpPr>
              <p:spPr>
                <a:xfrm>
                  <a:off x="7500533" y="2661218"/>
                  <a:ext cx="28084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/>
                    <a:t>C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5772090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Content Placeholder 5">
                <a:extLst>
                  <a:ext uri="{FF2B5EF4-FFF2-40B4-BE49-F238E27FC236}">
                    <a16:creationId xmlns:a16="http://schemas.microsoft.com/office/drawing/2014/main" id="{52B4A3FE-916B-4C51-8E7E-9E011559E1EA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837038133"/>
                  </p:ext>
                </p:extLst>
              </p:nvPr>
            </p:nvGraphicFramePr>
            <p:xfrm>
              <a:off x="2777093" y="1057086"/>
              <a:ext cx="6637814" cy="4574146"/>
            </p:xfrm>
            <a:graphic>
              <a:graphicData uri="http://schemas.openxmlformats.org/drawingml/2006/table">
                <a:tbl>
                  <a:tblPr/>
                  <a:tblGrid>
                    <a:gridCol w="1825031">
                      <a:extLst>
                        <a:ext uri="{9D8B030D-6E8A-4147-A177-3AD203B41FA5}">
                          <a16:colId xmlns:a16="http://schemas.microsoft.com/office/drawing/2014/main" val="2724186450"/>
                        </a:ext>
                      </a:extLst>
                    </a:gridCol>
                    <a:gridCol w="1604261">
                      <a:extLst>
                        <a:ext uri="{9D8B030D-6E8A-4147-A177-3AD203B41FA5}">
                          <a16:colId xmlns:a16="http://schemas.microsoft.com/office/drawing/2014/main" val="2598671874"/>
                        </a:ext>
                      </a:extLst>
                    </a:gridCol>
                    <a:gridCol w="1604261">
                      <a:extLst>
                        <a:ext uri="{9D8B030D-6E8A-4147-A177-3AD203B41FA5}">
                          <a16:colId xmlns:a16="http://schemas.microsoft.com/office/drawing/2014/main" val="1799632918"/>
                        </a:ext>
                      </a:extLst>
                    </a:gridCol>
                    <a:gridCol w="1604261">
                      <a:extLst>
                        <a:ext uri="{9D8B030D-6E8A-4147-A177-3AD203B41FA5}">
                          <a16:colId xmlns:a16="http://schemas.microsoft.com/office/drawing/2014/main" val="211165276"/>
                        </a:ext>
                      </a:extLst>
                    </a:gridCol>
                  </a:tblGrid>
                  <a:tr h="507771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DE" sz="13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 </a:t>
                          </a:r>
                        </a:p>
                      </a:txBody>
                      <a:tcPr marL="11038" marR="11038" marT="11038" marB="0" anchor="b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21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Tuesday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21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Wednesday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21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Thursday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FF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85742368"/>
                      </a:ext>
                    </a:extLst>
                  </a:tr>
                  <a:tr h="88308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9:00 - 11:00 (2h)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Types + Dispatch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E7C0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Julia Gotchas</a:t>
                          </a:r>
                          <a:endParaRPr lang="en-US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EBC0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Parallel</a:t>
                          </a:r>
                        </a:p>
                      </a:txBody>
                      <a:tcPr marL="105970" marR="105970" marT="52985" marB="52985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3D43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50639925"/>
                      </a:ext>
                    </a:extLst>
                  </a:tr>
                  <a:tr h="309078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DE" sz="19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 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gridSpan="3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Short break</a:t>
                          </a:r>
                        </a:p>
                      </a:txBody>
                      <a:tcPr marL="105970" marR="105970" marT="52985" marB="52985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2F2F2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 fontAlgn="ctr"/>
                          <a:endParaRPr lang="en-US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05970" marR="105970" marT="52985" marB="52985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3D43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02061200"/>
                      </a:ext>
                    </a:extLst>
                  </a:tr>
                  <a:tr h="587984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11:15 - 12:30 (</a:t>
                          </a:r>
                          <a14:m>
                            <m:oMath xmlns:m="http://schemas.openxmlformats.org/officeDocument/2006/math">
                              <m:r>
                                <a:rPr lang="en-US" sz="1600" b="1" i="0" u="none" strike="noStrike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~</m:t>
                              </m:r>
                            </m:oMath>
                          </a14:m>
                          <a:r>
                            <a:rPr lang="en-US" sz="16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1h)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Custom types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E7C0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Linear Algebra</a:t>
                          </a:r>
                          <a:endParaRPr lang="en-US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14ABE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Computing</a:t>
                          </a:r>
                          <a:endParaRPr lang="en-US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05970" marR="105970" marT="52985" marB="52985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3D43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04529898"/>
                      </a:ext>
                    </a:extLst>
                  </a:tr>
                  <a:tr h="737371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DE" sz="19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 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gridSpan="3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Lunch break</a:t>
                          </a:r>
                        </a:p>
                      </a:txBody>
                      <a:tcPr marL="105970" marR="105970" marT="52985" marB="52985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2F2F2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90595399"/>
                      </a:ext>
                    </a:extLst>
                  </a:tr>
                  <a:tr h="633637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14:00 - 15:00 (1h)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0" i="0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Specialization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8E58A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Environments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31BEA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Machine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D559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35014614"/>
                      </a:ext>
                    </a:extLst>
                  </a:tr>
                  <a:tr h="278458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DE" sz="19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 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gridSpan="3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Short break</a:t>
                          </a:r>
                        </a:p>
                      </a:txBody>
                      <a:tcPr marL="105970" marR="105970" marT="52985" marB="52985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2F2F2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31BEAF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fontAlgn="ctr"/>
                          <a:endParaRPr lang="en-US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05970" marR="105970" marT="52985" marB="52985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D559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29283792"/>
                      </a:ext>
                    </a:extLst>
                  </a:tr>
                  <a:tr h="585643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15:15 – 16:00 (</a:t>
                          </a:r>
                          <a14:m>
                            <m:oMath xmlns:m="http://schemas.openxmlformats.org/officeDocument/2006/math">
                              <m:r>
                                <a:rPr lang="en-US" sz="1600" b="1" i="0" u="none" strike="noStrike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~</m:t>
                              </m:r>
                            </m:oMath>
                          </a14:m>
                          <a:r>
                            <a:rPr lang="en-US" sz="16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1h)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0" i="0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Generic Prog.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8E58A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Packages and GitHub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31BEA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Learning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D559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2454411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Content Placeholder 5">
                <a:extLst>
                  <a:ext uri="{FF2B5EF4-FFF2-40B4-BE49-F238E27FC236}">
                    <a16:creationId xmlns:a16="http://schemas.microsoft.com/office/drawing/2014/main" id="{52B4A3FE-916B-4C51-8E7E-9E011559E1EA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837038133"/>
                  </p:ext>
                </p:extLst>
              </p:nvPr>
            </p:nvGraphicFramePr>
            <p:xfrm>
              <a:off x="2777093" y="1057086"/>
              <a:ext cx="6637814" cy="4574146"/>
            </p:xfrm>
            <a:graphic>
              <a:graphicData uri="http://schemas.openxmlformats.org/drawingml/2006/table">
                <a:tbl>
                  <a:tblPr/>
                  <a:tblGrid>
                    <a:gridCol w="1825031">
                      <a:extLst>
                        <a:ext uri="{9D8B030D-6E8A-4147-A177-3AD203B41FA5}">
                          <a16:colId xmlns:a16="http://schemas.microsoft.com/office/drawing/2014/main" val="2724186450"/>
                        </a:ext>
                      </a:extLst>
                    </a:gridCol>
                    <a:gridCol w="1604261">
                      <a:extLst>
                        <a:ext uri="{9D8B030D-6E8A-4147-A177-3AD203B41FA5}">
                          <a16:colId xmlns:a16="http://schemas.microsoft.com/office/drawing/2014/main" val="2598671874"/>
                        </a:ext>
                      </a:extLst>
                    </a:gridCol>
                    <a:gridCol w="1604261">
                      <a:extLst>
                        <a:ext uri="{9D8B030D-6E8A-4147-A177-3AD203B41FA5}">
                          <a16:colId xmlns:a16="http://schemas.microsoft.com/office/drawing/2014/main" val="1799632918"/>
                        </a:ext>
                      </a:extLst>
                    </a:gridCol>
                    <a:gridCol w="1604261">
                      <a:extLst>
                        <a:ext uri="{9D8B030D-6E8A-4147-A177-3AD203B41FA5}">
                          <a16:colId xmlns:a16="http://schemas.microsoft.com/office/drawing/2014/main" val="211165276"/>
                        </a:ext>
                      </a:extLst>
                    </a:gridCol>
                  </a:tblGrid>
                  <a:tr h="507771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DE" sz="13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 </a:t>
                          </a:r>
                        </a:p>
                      </a:txBody>
                      <a:tcPr marL="11038" marR="11038" marT="11038" marB="0" anchor="b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21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Tuesday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21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Wednesday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21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Thursday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FF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85742368"/>
                      </a:ext>
                    </a:extLst>
                  </a:tr>
                  <a:tr h="88308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9:00 - 11:00 (2h)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Types + Dispatch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E7C0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Julia Gotchas</a:t>
                          </a:r>
                          <a:endParaRPr lang="en-US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EBC0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Parallel</a:t>
                          </a:r>
                        </a:p>
                      </a:txBody>
                      <a:tcPr marL="105970" marR="105970" marT="52985" marB="52985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3D43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50639925"/>
                      </a:ext>
                    </a:extLst>
                  </a:tr>
                  <a:tr h="31933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DE" sz="19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 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gridSpan="3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Short break</a:t>
                          </a:r>
                        </a:p>
                      </a:txBody>
                      <a:tcPr marL="105970" marR="105970" marT="52985" marB="52985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2F2F2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 fontAlgn="ctr"/>
                          <a:endParaRPr lang="en-US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05970" marR="105970" marT="52985" marB="52985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3D43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02061200"/>
                      </a:ext>
                    </a:extLst>
                  </a:tr>
                  <a:tr h="587984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333" t="-293750" r="-264000" b="-4031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Custom types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E7C0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Linear Algebra</a:t>
                          </a:r>
                          <a:endParaRPr lang="en-US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14ABE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Computing</a:t>
                          </a:r>
                          <a:endParaRPr lang="en-US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05970" marR="105970" marT="52985" marB="52985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3D43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04529898"/>
                      </a:ext>
                    </a:extLst>
                  </a:tr>
                  <a:tr h="737371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DE" sz="19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 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gridSpan="3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Lunch break</a:t>
                          </a:r>
                        </a:p>
                      </a:txBody>
                      <a:tcPr marL="105970" marR="105970" marT="52985" marB="52985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2F2F2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90595399"/>
                      </a:ext>
                    </a:extLst>
                  </a:tr>
                  <a:tr h="633637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14:00 - 15:00 (1h)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0" i="0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Specialization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8E58A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Environments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31BEA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Machine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D559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35014614"/>
                      </a:ext>
                    </a:extLst>
                  </a:tr>
                  <a:tr h="31933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DE" sz="19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 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gridSpan="3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Short break</a:t>
                          </a:r>
                        </a:p>
                      </a:txBody>
                      <a:tcPr marL="105970" marR="105970" marT="52985" marB="52985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2F2F2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31BEAF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fontAlgn="ctr"/>
                          <a:endParaRPr lang="en-US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05970" marR="105970" marT="52985" marB="52985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D559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29283792"/>
                      </a:ext>
                    </a:extLst>
                  </a:tr>
                  <a:tr h="585643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333" t="-683333" r="-264000" b="-135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0" i="0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Generic Prog.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8E58A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Packages and GitHub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31BEA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Learning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D559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24544111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00870145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092419-9905-42F4-A29B-DB824A3D8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Free and open source</a:t>
            </a:r>
          </a:p>
        </p:txBody>
      </p:sp>
      <p:pic>
        <p:nvPicPr>
          <p:cNvPr id="7" name="Content Placeholder 6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470BD2FA-9385-493F-8244-1C4F5BA9C1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425" y="1789046"/>
            <a:ext cx="9963150" cy="3660910"/>
          </a:xfrm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10969218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Content Placeholder 6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3142E79D-344E-4A46-9AB6-3C9BA1C07E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730" y="1589100"/>
            <a:ext cx="5035651" cy="1850324"/>
          </a:xfrm>
          <a:prstGeom prst="rect">
            <a:avLst/>
          </a:prstGeom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427B2FC-CDCB-476A-A55B-34DA4C3380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Inviting</a:t>
            </a:r>
          </a:p>
        </p:txBody>
      </p:sp>
      <p:pic>
        <p:nvPicPr>
          <p:cNvPr id="1028" name="Picture 4" descr="Image result for developer icons">
            <a:extLst>
              <a:ext uri="{FF2B5EF4-FFF2-40B4-BE49-F238E27FC236}">
                <a16:creationId xmlns:a16="http://schemas.microsoft.com/office/drawing/2014/main" id="{261AE0D2-0E27-4CF5-86D6-28EBB2C0F0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345" y="4378272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developer icons">
            <a:extLst>
              <a:ext uri="{FF2B5EF4-FFF2-40B4-BE49-F238E27FC236}">
                <a16:creationId xmlns:a16="http://schemas.microsoft.com/office/drawing/2014/main" id="{7801A083-56EE-4D64-8F0F-33A469DCED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6047" y="4444056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Image result for user icons">
            <a:extLst>
              <a:ext uri="{FF2B5EF4-FFF2-40B4-BE49-F238E27FC236}">
                <a16:creationId xmlns:a16="http://schemas.microsoft.com/office/drawing/2014/main" id="{D72A6571-155F-4F62-B37D-3761D474C0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5848" y="2102009"/>
            <a:ext cx="1878480" cy="1878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4D73A34-F2BC-4E1E-91D5-FE361B6DAF9D}"/>
              </a:ext>
            </a:extLst>
          </p:cNvPr>
          <p:cNvCxnSpPr>
            <a:cxnSpLocks/>
          </p:cNvCxnSpPr>
          <p:nvPr/>
        </p:nvCxnSpPr>
        <p:spPr>
          <a:xfrm rot="10800000">
            <a:off x="7995776" y="1690688"/>
            <a:ext cx="0" cy="4605337"/>
          </a:xfrm>
          <a:prstGeom prst="line">
            <a:avLst/>
          </a:prstGeom>
          <a:ln w="28575" cmpd="sng">
            <a:solidFill>
              <a:srgbClr val="7030A0">
                <a:alpha val="10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02CA7A4D-0668-4242-9304-BB12FE8CD0BE}"/>
              </a:ext>
            </a:extLst>
          </p:cNvPr>
          <p:cNvSpPr txBox="1"/>
          <p:nvPr/>
        </p:nvSpPr>
        <p:spPr>
          <a:xfrm rot="5400000">
            <a:off x="6517626" y="3379343"/>
            <a:ext cx="677108" cy="1997859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r"/>
            <a:r>
              <a:rPr lang="en-US" sz="3200">
                <a:solidFill>
                  <a:srgbClr val="7030A0"/>
                </a:solidFill>
              </a:rPr>
              <a:t>Developer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70D3DD2-A94B-4F1D-8710-B25EEEBCD069}"/>
              </a:ext>
            </a:extLst>
          </p:cNvPr>
          <p:cNvSpPr txBox="1"/>
          <p:nvPr/>
        </p:nvSpPr>
        <p:spPr>
          <a:xfrm rot="5400000">
            <a:off x="8773020" y="2042320"/>
            <a:ext cx="677108" cy="1997859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 sz="3200">
                <a:solidFill>
                  <a:srgbClr val="7030A0"/>
                </a:solidFill>
              </a:rPr>
              <a:t>User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EEDECE86-0C22-4C6E-BAB5-54FBC91BE61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793507" y="3642025"/>
            <a:ext cx="1448106" cy="1337740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A6DC9AD0-B2D1-46B8-A231-2DAB87A878E4}"/>
              </a:ext>
            </a:extLst>
          </p:cNvPr>
          <p:cNvSpPr/>
          <p:nvPr/>
        </p:nvSpPr>
        <p:spPr>
          <a:xfrm flipH="1">
            <a:off x="6815321" y="2780198"/>
            <a:ext cx="952840" cy="522102"/>
          </a:xfrm>
          <a:prstGeom prst="rightArrow">
            <a:avLst>
              <a:gd name="adj1" fmla="val 50000"/>
              <a:gd name="adj2" fmla="val 79497"/>
            </a:avLst>
          </a:prstGeom>
          <a:solidFill>
            <a:srgbClr val="7030A0">
              <a:alpha val="84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160AE7DF-C711-4FD4-A359-3DE2009D183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969838" y="4058816"/>
            <a:ext cx="1448106" cy="1337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4282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Oval 22">
            <a:extLst>
              <a:ext uri="{FF2B5EF4-FFF2-40B4-BE49-F238E27FC236}">
                <a16:creationId xmlns:a16="http://schemas.microsoft.com/office/drawing/2014/main" id="{7AD7F802-B1AF-4370-AEFE-FBDEDC7E3A92}"/>
              </a:ext>
            </a:extLst>
          </p:cNvPr>
          <p:cNvSpPr/>
          <p:nvPr/>
        </p:nvSpPr>
        <p:spPr>
          <a:xfrm>
            <a:off x="1293696" y="4368892"/>
            <a:ext cx="656862" cy="656862"/>
          </a:xfrm>
          <a:prstGeom prst="ellipse">
            <a:avLst/>
          </a:prstGeom>
          <a:solidFill>
            <a:srgbClr val="9457B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69518D8-6D5D-4944-B7A6-98D6DD9F981B}"/>
              </a:ext>
            </a:extLst>
          </p:cNvPr>
          <p:cNvSpPr/>
          <p:nvPr/>
        </p:nvSpPr>
        <p:spPr>
          <a:xfrm>
            <a:off x="1293696" y="3570515"/>
            <a:ext cx="656862" cy="656862"/>
          </a:xfrm>
          <a:prstGeom prst="ellipse">
            <a:avLst/>
          </a:prstGeom>
          <a:solidFill>
            <a:srgbClr val="38972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0FFD2AB-DD20-4D2B-990F-E7F36D05FBBC}"/>
              </a:ext>
            </a:extLst>
          </p:cNvPr>
          <p:cNvSpPr/>
          <p:nvPr/>
        </p:nvSpPr>
        <p:spPr>
          <a:xfrm>
            <a:off x="1293696" y="2772138"/>
            <a:ext cx="656862" cy="656862"/>
          </a:xfrm>
          <a:prstGeom prst="ellipse">
            <a:avLst/>
          </a:prstGeom>
          <a:solidFill>
            <a:srgbClr val="CA3B3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CDC4AB5-44DF-4F09-8E16-4960A4CBB1D5}"/>
              </a:ext>
            </a:extLst>
          </p:cNvPr>
          <p:cNvSpPr/>
          <p:nvPr/>
        </p:nvSpPr>
        <p:spPr>
          <a:xfrm>
            <a:off x="1293696" y="1973761"/>
            <a:ext cx="656862" cy="656862"/>
          </a:xfrm>
          <a:prstGeom prst="ellipse">
            <a:avLst/>
          </a:prstGeom>
          <a:solidFill>
            <a:srgbClr val="4062D7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B7579335-AC1B-46B3-B5EA-53BBBCED19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72375" y="2127487"/>
            <a:ext cx="6150037" cy="30226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>
                <a:solidFill>
                  <a:schemeClr val="bg1"/>
                </a:solidFill>
                <a:latin typeface="+mj-lt"/>
              </a:rPr>
              <a:t>2009</a:t>
            </a:r>
            <a:r>
              <a:rPr lang="en-US" sz="2000"/>
              <a:t>	Jeff,</a:t>
            </a:r>
            <a:r>
              <a:rPr lang="fi-FI" sz="2000"/>
              <a:t> Stefan, Viral, and Alan start working on Julia</a:t>
            </a:r>
          </a:p>
          <a:p>
            <a:pPr marL="0" indent="0">
              <a:buNone/>
            </a:pPr>
            <a:endParaRPr lang="fi-FI" sz="2000"/>
          </a:p>
          <a:p>
            <a:pPr marL="0" indent="0">
              <a:buNone/>
            </a:pPr>
            <a:r>
              <a:rPr lang="fi-FI" sz="2000">
                <a:solidFill>
                  <a:schemeClr val="bg1"/>
                </a:solidFill>
                <a:latin typeface="+mj-lt"/>
              </a:rPr>
              <a:t>2012</a:t>
            </a:r>
            <a:r>
              <a:rPr lang="fi-FI" sz="2000"/>
              <a:t>	Blog post: </a:t>
            </a:r>
            <a:r>
              <a:rPr lang="fi-FI" sz="2000">
                <a:hlinkClick r:id="rId2"/>
              </a:rPr>
              <a:t>Why we created Julia</a:t>
            </a:r>
            <a:endParaRPr lang="fi-FI" sz="2000"/>
          </a:p>
          <a:p>
            <a:pPr marL="0" indent="0">
              <a:buNone/>
            </a:pPr>
            <a:endParaRPr lang="fi-FI" sz="2000"/>
          </a:p>
          <a:p>
            <a:pPr marL="0" indent="0">
              <a:buNone/>
            </a:pPr>
            <a:r>
              <a:rPr lang="fi-FI" sz="2000">
                <a:solidFill>
                  <a:schemeClr val="bg1"/>
                </a:solidFill>
                <a:latin typeface="+mj-lt"/>
              </a:rPr>
              <a:t>2015</a:t>
            </a:r>
            <a:r>
              <a:rPr lang="fi-FI" sz="2000"/>
              <a:t>	Jeff’s PhD &amp; JuliaComputing</a:t>
            </a:r>
          </a:p>
          <a:p>
            <a:pPr marL="0" indent="0">
              <a:buNone/>
            </a:pPr>
            <a:endParaRPr lang="fi-FI" sz="2000"/>
          </a:p>
          <a:p>
            <a:pPr marL="0" indent="0">
              <a:buNone/>
            </a:pPr>
            <a:r>
              <a:rPr lang="fi-FI" sz="2000">
                <a:solidFill>
                  <a:schemeClr val="bg1"/>
                </a:solidFill>
                <a:latin typeface="+mj-lt"/>
              </a:rPr>
              <a:t>2018</a:t>
            </a:r>
            <a:r>
              <a:rPr lang="fi-FI" sz="2000"/>
              <a:t>	Julia 1.0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EF7863-4B0A-4FA5-BC94-56A684D3F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old is Julia?</a:t>
            </a:r>
          </a:p>
        </p:txBody>
      </p:sp>
      <p:pic>
        <p:nvPicPr>
          <p:cNvPr id="7" name="Picture 6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7EB513AB-C7E2-407C-A457-B3269B9BC4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0298" y="1292631"/>
            <a:ext cx="3443502" cy="427273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996DF75-D128-4E40-894C-0B0DB0B55C41}"/>
              </a:ext>
            </a:extLst>
          </p:cNvPr>
          <p:cNvSpPr txBox="1"/>
          <p:nvPr/>
        </p:nvSpPr>
        <p:spPr>
          <a:xfrm>
            <a:off x="7240003" y="6538924"/>
            <a:ext cx="495199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Founders talk @ JuliaCon 2018: </a:t>
            </a:r>
            <a:r>
              <a:rPr lang="en-US" sz="1100">
                <a:hlinkClick r:id="rId4"/>
              </a:rPr>
              <a:t>https://www.youtube.com/watch?v=1jN5wKvN-Uk</a:t>
            </a:r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170092609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44E9902-8C18-4084-9D55-7E5753C50D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399" y="1586142"/>
            <a:ext cx="7315202" cy="443501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32839A1-C75A-4FE6-B804-9FD2C80B1E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7005"/>
            <a:ext cx="10515600" cy="1325563"/>
          </a:xfrm>
        </p:spPr>
        <p:txBody>
          <a:bodyPr/>
          <a:lstStyle/>
          <a:p>
            <a:r>
              <a:rPr lang="en-US"/>
              <a:t>Julia                     stars</a:t>
            </a:r>
          </a:p>
        </p:txBody>
      </p:sp>
      <p:pic>
        <p:nvPicPr>
          <p:cNvPr id="4100" name="Picture 4" descr="Image result for github">
            <a:extLst>
              <a:ext uri="{FF2B5EF4-FFF2-40B4-BE49-F238E27FC236}">
                <a16:creationId xmlns:a16="http://schemas.microsoft.com/office/drawing/2014/main" id="{DF428036-3BE8-4557-9E63-5DD426EC0F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05" t="21736" r="7310" b="24018"/>
          <a:stretch/>
        </p:blipFill>
        <p:spPr bwMode="auto">
          <a:xfrm>
            <a:off x="2072206" y="578901"/>
            <a:ext cx="2414280" cy="861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CB016E4-5DC0-4751-8E74-F5D3981F414A}"/>
              </a:ext>
            </a:extLst>
          </p:cNvPr>
          <p:cNvSpPr txBox="1"/>
          <p:nvPr/>
        </p:nvSpPr>
        <p:spPr>
          <a:xfrm>
            <a:off x="8874873" y="6487840"/>
            <a:ext cx="33171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+mj-lt"/>
              </a:rPr>
              <a:t>* Base language, does not include packages</a:t>
            </a:r>
          </a:p>
        </p:txBody>
      </p:sp>
    </p:spTree>
    <p:extLst>
      <p:ext uri="{BB962C8B-B14F-4D97-AF65-F5344CB8AC3E}">
        <p14:creationId xmlns:p14="http://schemas.microsoft.com/office/powerpoint/2010/main" val="172595284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2839A1-C75A-4FE6-B804-9FD2C80B1E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7005"/>
            <a:ext cx="10515600" cy="1325563"/>
          </a:xfrm>
        </p:spPr>
        <p:txBody>
          <a:bodyPr/>
          <a:lstStyle/>
          <a:p>
            <a:r>
              <a:rPr lang="en-US"/>
              <a:t>A global community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B016E4-5DC0-4751-8E74-F5D3981F414A}"/>
              </a:ext>
            </a:extLst>
          </p:cNvPr>
          <p:cNvSpPr txBox="1"/>
          <p:nvPr/>
        </p:nvSpPr>
        <p:spPr>
          <a:xfrm>
            <a:off x="3732518" y="1440673"/>
            <a:ext cx="48034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More </a:t>
            </a:r>
            <a:r>
              <a:rPr lang="en-US">
                <a:latin typeface="+mj-lt"/>
              </a:rPr>
              <a:t>than 12 </a:t>
            </a:r>
            <a:r>
              <a:rPr lang="en-US" dirty="0">
                <a:latin typeface="+mj-lt"/>
              </a:rPr>
              <a:t>Million downloads</a:t>
            </a:r>
            <a:r>
              <a:rPr lang="en-US">
                <a:latin typeface="+mj-lt"/>
              </a:rPr>
              <a:t>, &gt;3000 </a:t>
            </a:r>
            <a:r>
              <a:rPr lang="en-US" dirty="0">
                <a:latin typeface="+mj-lt"/>
              </a:rPr>
              <a:t>packages</a:t>
            </a:r>
          </a:p>
        </p:txBody>
      </p:sp>
      <p:pic>
        <p:nvPicPr>
          <p:cNvPr id="9" name="Google Shape;355;p58" descr="heatmap3.png">
            <a:extLst>
              <a:ext uri="{FF2B5EF4-FFF2-40B4-BE49-F238E27FC236}">
                <a16:creationId xmlns:a16="http://schemas.microsoft.com/office/drawing/2014/main" id="{3300353D-EAF9-4369-9B29-5262CD7DA39F}"/>
              </a:ext>
            </a:extLst>
          </p:cNvPr>
          <p:cNvPicPr preferRelativeResize="0"/>
          <p:nvPr/>
        </p:nvPicPr>
        <p:blipFill rotWithShape="1">
          <a:blip r:embed="rId3" cstate="hqprint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r="15239" b="4888"/>
          <a:stretch/>
        </p:blipFill>
        <p:spPr>
          <a:xfrm>
            <a:off x="1207957" y="1819493"/>
            <a:ext cx="9620118" cy="441429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6389389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D5A9C91-1F0C-49C6-B368-CAB1558CC534}"/>
              </a:ext>
            </a:extLst>
          </p:cNvPr>
          <p:cNvGrpSpPr/>
          <p:nvPr/>
        </p:nvGrpSpPr>
        <p:grpSpPr>
          <a:xfrm>
            <a:off x="1447251" y="0"/>
            <a:ext cx="9173505" cy="6858000"/>
            <a:chOff x="1447251" y="0"/>
            <a:chExt cx="9173505" cy="6858000"/>
          </a:xfrm>
        </p:grpSpPr>
        <p:sp>
          <p:nvSpPr>
            <p:cNvPr id="6" name="Rectangle 5"/>
            <p:cNvSpPr/>
            <p:nvPr/>
          </p:nvSpPr>
          <p:spPr>
            <a:xfrm>
              <a:off x="1447252" y="0"/>
              <a:ext cx="3061020" cy="1902634"/>
            </a:xfrm>
            <a:prstGeom prst="rect">
              <a:avLst/>
            </a:prstGeom>
            <a:solidFill>
              <a:srgbClr val="9457B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68568" tIns="34284" rIns="68568" bIns="34284" rtlCol="0" anchor="ctr"/>
            <a:lstStyle/>
            <a:p>
              <a:pPr algn="ctr"/>
              <a:endParaRPr lang="en-US" sz="240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7559736" y="0"/>
              <a:ext cx="3061020" cy="1902634"/>
            </a:xfrm>
            <a:prstGeom prst="rect">
              <a:avLst/>
            </a:prstGeom>
            <a:solidFill>
              <a:srgbClr val="9457B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68568" tIns="34284" rIns="68568" bIns="34284" rtlCol="0" anchor="ctr"/>
            <a:lstStyle/>
            <a:p>
              <a:pPr algn="ctr"/>
              <a:endParaRPr lang="en-US" sz="240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4508273" y="0"/>
              <a:ext cx="3061020" cy="1902634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68568" tIns="34284" rIns="68568" bIns="34284" rtlCol="0" anchor="ctr"/>
            <a:lstStyle/>
            <a:p>
              <a:pPr algn="ctr"/>
              <a:endParaRPr lang="en-US" sz="2400">
                <a:solidFill>
                  <a:srgbClr val="E14387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447252" y="1899333"/>
              <a:ext cx="3061020" cy="16679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68568" tIns="34284" rIns="68568" bIns="34284" rtlCol="0" anchor="ctr"/>
            <a:lstStyle/>
            <a:p>
              <a:pPr algn="ctr"/>
              <a:endParaRPr lang="en-US" sz="240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508273" y="1899333"/>
              <a:ext cx="3061020" cy="166792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68568" tIns="34284" rIns="68568" bIns="34284" rtlCol="0" anchor="ctr"/>
            <a:lstStyle/>
            <a:p>
              <a:pPr algn="ctr"/>
              <a:endParaRPr lang="en-US" sz="240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7559736" y="1899333"/>
              <a:ext cx="3061020" cy="16679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68568" tIns="34284" rIns="68568" bIns="34284" rtlCol="0" anchor="ctr"/>
            <a:lstStyle/>
            <a:p>
              <a:pPr algn="ctr"/>
              <a:endParaRPr lang="en-US" sz="240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630439" y="740890"/>
              <a:ext cx="2670181" cy="561680"/>
            </a:xfrm>
            <a:prstGeom prst="rect">
              <a:avLst/>
            </a:prstGeom>
            <a:noFill/>
          </p:spPr>
          <p:txBody>
            <a:bodyPr wrap="square" lIns="68568" tIns="34284" rIns="68568" bIns="34284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  <a:ea typeface="Roboto Slab" pitchFamily="2" charset="0"/>
                  <a:cs typeface="NotoSans-Regular"/>
                </a:rPr>
                <a:t>James H. Wilkinson Prize</a:t>
              </a:r>
            </a:p>
            <a:p>
              <a:pPr algn="ctr"/>
              <a:r>
                <a:rPr lang="en-US" sz="1600" dirty="0">
                  <a:solidFill>
                    <a:schemeClr val="bg1"/>
                  </a:solidFill>
                  <a:ea typeface="Roboto Slab" pitchFamily="2" charset="0"/>
                  <a:cs typeface="NotoSans-Regular"/>
                </a:rPr>
                <a:t>For Numerical Software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8058737" y="817490"/>
              <a:ext cx="2185636" cy="807901"/>
            </a:xfrm>
            <a:prstGeom prst="rect">
              <a:avLst/>
            </a:prstGeom>
            <a:noFill/>
          </p:spPr>
          <p:txBody>
            <a:bodyPr wrap="square" lIns="68568" tIns="34284" rIns="68568" bIns="34284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  <a:ea typeface="Roboto Slab" pitchFamily="2" charset="0"/>
                  <a:cs typeface="NotoSans-Regular"/>
                </a:rPr>
                <a:t>IEEE Babbage Prize</a:t>
              </a:r>
            </a:p>
            <a:p>
              <a:pPr algn="ctr"/>
              <a:r>
                <a:rPr lang="en-US" sz="1600" dirty="0">
                  <a:solidFill>
                    <a:schemeClr val="bg1"/>
                  </a:solidFill>
                  <a:ea typeface="Roboto Slab" pitchFamily="2" charset="0"/>
                  <a:cs typeface="NotoSans-Regular"/>
                </a:rPr>
                <a:t>IEEE Fellow</a:t>
              </a:r>
            </a:p>
            <a:p>
              <a:pPr algn="ctr"/>
              <a:endParaRPr lang="en-US" sz="1600" dirty="0">
                <a:solidFill>
                  <a:schemeClr val="bg1"/>
                </a:solidFill>
                <a:ea typeface="Roboto Slab" pitchFamily="2" charset="0"/>
                <a:cs typeface="NotoSans-Regular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5118380" y="782129"/>
              <a:ext cx="1833340" cy="561680"/>
            </a:xfrm>
            <a:prstGeom prst="rect">
              <a:avLst/>
            </a:prstGeom>
            <a:noFill/>
          </p:spPr>
          <p:txBody>
            <a:bodyPr wrap="square" lIns="68568" tIns="34284" rIns="68568" bIns="34284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  <a:ea typeface="Roboto Slab" pitchFamily="2" charset="0"/>
                  <a:cs typeface="NotoSans-Regular"/>
                </a:rPr>
                <a:t>Forbes </a:t>
              </a:r>
            </a:p>
            <a:p>
              <a:pPr algn="ctr"/>
              <a:r>
                <a:rPr lang="en-US" sz="1600" dirty="0">
                  <a:solidFill>
                    <a:schemeClr val="bg1"/>
                  </a:solidFill>
                  <a:ea typeface="Roboto Slab" pitchFamily="2" charset="0"/>
                  <a:cs typeface="NotoSans-Regular"/>
                </a:rPr>
                <a:t>30 under 30</a:t>
              </a:r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BBCA9EE7-4F69-2043-BA90-091461B0C9E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9556" r="29096" b="467"/>
            <a:stretch/>
          </p:blipFill>
          <p:spPr>
            <a:xfrm>
              <a:off x="1447251" y="3567258"/>
              <a:ext cx="3061021" cy="3290742"/>
            </a:xfrm>
            <a:prstGeom prst="rect">
              <a:avLst/>
            </a:prstGeom>
          </p:spPr>
        </p:pic>
        <p:pic>
          <p:nvPicPr>
            <p:cNvPr id="26" name="Google Shape;116;p15">
              <a:extLst>
                <a:ext uri="{FF2B5EF4-FFF2-40B4-BE49-F238E27FC236}">
                  <a16:creationId xmlns:a16="http://schemas.microsoft.com/office/drawing/2014/main" id="{2FDC10D0-B43E-DE41-8C49-A9B88FACD3A9}"/>
                </a:ext>
              </a:extLst>
            </p:cNvPr>
            <p:cNvPicPr preferRelativeResize="0"/>
            <p:nvPr/>
          </p:nvPicPr>
          <p:blipFill rotWithShape="1">
            <a:blip r:embed="rId4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567" r="6210" b="1133"/>
            <a:stretch/>
          </p:blipFill>
          <p:spPr>
            <a:xfrm>
              <a:off x="4508272" y="3569314"/>
              <a:ext cx="3061021" cy="32878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FCECE34B-5902-F149-89D1-43C6C04ECED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551700" y="3570178"/>
              <a:ext cx="3026172" cy="3287821"/>
            </a:xfrm>
            <a:prstGeom prst="rect">
              <a:avLst/>
            </a:prstGeom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524F585-D70C-0448-81CA-46AC6B2B95E1}"/>
                </a:ext>
              </a:extLst>
            </p:cNvPr>
            <p:cNvSpPr txBox="1"/>
            <p:nvPr/>
          </p:nvSpPr>
          <p:spPr>
            <a:xfrm>
              <a:off x="1630439" y="2069818"/>
              <a:ext cx="2670181" cy="1300344"/>
            </a:xfrm>
            <a:prstGeom prst="rect">
              <a:avLst/>
            </a:prstGeom>
            <a:noFill/>
          </p:spPr>
          <p:txBody>
            <a:bodyPr wrap="square" lIns="68568" tIns="34284" rIns="68568" bIns="34284" rtlCol="0">
              <a:spAutoFit/>
            </a:bodyPr>
            <a:lstStyle/>
            <a:p>
              <a:pPr algn="ctr"/>
              <a:r>
                <a:rPr lang="en-US" sz="1600" dirty="0">
                  <a:ea typeface="Roboto Slab" pitchFamily="2" charset="0"/>
                  <a:cs typeface="NotoSans-Regular"/>
                </a:rPr>
                <a:t>Stefan </a:t>
              </a:r>
              <a:r>
                <a:rPr lang="en-US" sz="1600" dirty="0" err="1">
                  <a:ea typeface="Roboto Slab" pitchFamily="2" charset="0"/>
                  <a:cs typeface="NotoSans-Regular"/>
                </a:rPr>
                <a:t>Karpinski</a:t>
              </a:r>
              <a:endParaRPr lang="en-US" sz="1600" dirty="0">
                <a:ea typeface="Roboto Slab" pitchFamily="2" charset="0"/>
                <a:cs typeface="NotoSans-Regular"/>
              </a:endParaRPr>
            </a:p>
            <a:p>
              <a:pPr algn="ctr"/>
              <a:r>
                <a:rPr lang="en-US" sz="1600" dirty="0">
                  <a:ea typeface="Roboto Slab" pitchFamily="2" charset="0"/>
                  <a:cs typeface="NotoSans-Regular"/>
                </a:rPr>
                <a:t>Viral B. Shah</a:t>
              </a:r>
            </a:p>
            <a:p>
              <a:pPr algn="ctr"/>
              <a:r>
                <a:rPr lang="en-US" sz="1600" dirty="0">
                  <a:ea typeface="Roboto Slab" pitchFamily="2" charset="0"/>
                  <a:cs typeface="NotoSans-Regular"/>
                </a:rPr>
                <a:t>Jeff </a:t>
              </a:r>
              <a:r>
                <a:rPr lang="en-US" sz="1600" dirty="0" err="1">
                  <a:ea typeface="Roboto Slab" pitchFamily="2" charset="0"/>
                  <a:cs typeface="NotoSans-Regular"/>
                </a:rPr>
                <a:t>Bezanson</a:t>
              </a:r>
              <a:endParaRPr lang="en-US" sz="1600" dirty="0">
                <a:ea typeface="Roboto Slab" pitchFamily="2" charset="0"/>
                <a:cs typeface="NotoSans-Regular"/>
              </a:endParaRPr>
            </a:p>
            <a:p>
              <a:pPr algn="ctr"/>
              <a:endParaRPr lang="en-US" sz="1600" dirty="0">
                <a:ea typeface="Roboto Slab" pitchFamily="2" charset="0"/>
                <a:cs typeface="NotoSans-Regular"/>
              </a:endParaRPr>
            </a:p>
            <a:p>
              <a:pPr algn="ctr"/>
              <a:r>
                <a:rPr lang="en-US" sz="1600" dirty="0">
                  <a:ea typeface="Roboto Slab" pitchFamily="2" charset="0"/>
                  <a:cs typeface="NotoSans-Regular"/>
                </a:rPr>
                <a:t>(2019)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2C56B12-2942-484E-80A0-0E6906947837}"/>
                </a:ext>
              </a:extLst>
            </p:cNvPr>
            <p:cNvSpPr txBox="1"/>
            <p:nvPr/>
          </p:nvSpPr>
          <p:spPr>
            <a:xfrm>
              <a:off x="8061212" y="2316039"/>
              <a:ext cx="2005329" cy="1054123"/>
            </a:xfrm>
            <a:prstGeom prst="rect">
              <a:avLst/>
            </a:prstGeom>
            <a:noFill/>
          </p:spPr>
          <p:txBody>
            <a:bodyPr wrap="square" lIns="68568" tIns="34284" rIns="68568" bIns="34284" rtlCol="0">
              <a:spAutoFit/>
            </a:bodyPr>
            <a:lstStyle/>
            <a:p>
              <a:pPr algn="ctr"/>
              <a:r>
                <a:rPr lang="en-US" sz="1600" dirty="0">
                  <a:ea typeface="Roboto Slab" pitchFamily="2" charset="0"/>
                  <a:cs typeface="NotoSans-Regular"/>
                </a:rPr>
                <a:t>Prof. Alan Edelman</a:t>
              </a:r>
            </a:p>
            <a:p>
              <a:pPr algn="ctr"/>
              <a:endParaRPr lang="en-US" sz="1600" dirty="0">
                <a:ea typeface="Roboto Slab" pitchFamily="2" charset="0"/>
                <a:cs typeface="NotoSans-Regular"/>
              </a:endParaRPr>
            </a:p>
            <a:p>
              <a:pPr algn="ctr"/>
              <a:endParaRPr lang="en-US" sz="1600" dirty="0">
                <a:ea typeface="Roboto Slab" pitchFamily="2" charset="0"/>
                <a:cs typeface="NotoSans-Regular"/>
              </a:endParaRPr>
            </a:p>
            <a:p>
              <a:pPr algn="ctr"/>
              <a:r>
                <a:rPr lang="en-US" sz="1600" dirty="0">
                  <a:ea typeface="Roboto Slab" pitchFamily="2" charset="0"/>
                  <a:cs typeface="NotoSans-Regular"/>
                </a:rPr>
                <a:t>(2018)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8658E20-10D8-EE46-830A-036772710714}"/>
                </a:ext>
              </a:extLst>
            </p:cNvPr>
            <p:cNvSpPr txBox="1"/>
            <p:nvPr/>
          </p:nvSpPr>
          <p:spPr>
            <a:xfrm>
              <a:off x="5118380" y="2316042"/>
              <a:ext cx="1833340" cy="1054123"/>
            </a:xfrm>
            <a:prstGeom prst="rect">
              <a:avLst/>
            </a:prstGeom>
            <a:noFill/>
          </p:spPr>
          <p:txBody>
            <a:bodyPr wrap="square" lIns="68568" tIns="34284" rIns="68568" bIns="34284" rtlCol="0">
              <a:spAutoFit/>
            </a:bodyPr>
            <a:lstStyle/>
            <a:p>
              <a:pPr algn="ctr"/>
              <a:r>
                <a:rPr lang="en-US" sz="1600" dirty="0">
                  <a:ea typeface="Roboto Slab" pitchFamily="2" charset="0"/>
                  <a:cs typeface="NotoSans-Regular"/>
                </a:rPr>
                <a:t>Keno Fischer</a:t>
              </a:r>
            </a:p>
            <a:p>
              <a:pPr algn="ctr"/>
              <a:endParaRPr lang="en-US" sz="1600" dirty="0">
                <a:ea typeface="Roboto Slab" pitchFamily="2" charset="0"/>
                <a:cs typeface="NotoSans-Regular"/>
              </a:endParaRPr>
            </a:p>
            <a:p>
              <a:pPr algn="ctr"/>
              <a:endParaRPr lang="en-US" sz="1600" dirty="0">
                <a:ea typeface="Roboto Slab" pitchFamily="2" charset="0"/>
                <a:cs typeface="NotoSans-Regular"/>
              </a:endParaRPr>
            </a:p>
            <a:p>
              <a:pPr algn="ctr"/>
              <a:r>
                <a:rPr lang="en-US" sz="1600" dirty="0">
                  <a:ea typeface="Roboto Slab" pitchFamily="2" charset="0"/>
                  <a:cs typeface="NotoSans-Regular"/>
                </a:rPr>
                <a:t>(2019)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2521875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7" name="Google Shape;407;p65"/>
          <p:cNvPicPr preferRelativeResize="0"/>
          <p:nvPr/>
        </p:nvPicPr>
        <p:blipFill rotWithShape="1">
          <a:blip r:embed="rId3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62567" y="824677"/>
            <a:ext cx="2632903" cy="148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p65"/>
          <p:cNvPicPr preferRelativeResize="0"/>
          <p:nvPr/>
        </p:nvPicPr>
        <p:blipFill rotWithShape="1">
          <a:blip r:embed="rId4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5168" y="5053378"/>
            <a:ext cx="1978537" cy="859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p6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28833" y="822443"/>
            <a:ext cx="2158467" cy="1349033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p6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16567" y="794877"/>
            <a:ext cx="1481400" cy="148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p6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464333" y="5053377"/>
            <a:ext cx="2340667" cy="1044933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Google Shape;414;p65"/>
          <p:cNvPicPr preferRelativeResize="0"/>
          <p:nvPr/>
        </p:nvPicPr>
        <p:blipFill rotWithShape="1">
          <a:blip r:embed="rId8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16834" y="822443"/>
            <a:ext cx="1332713" cy="1349032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p65"/>
          <p:cNvPicPr preferRelativeResize="0"/>
          <p:nvPr/>
        </p:nvPicPr>
        <p:blipFill rotWithShape="1">
          <a:blip r:embed="rId9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85801" y="5053377"/>
            <a:ext cx="2020412" cy="1044933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p65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4149534" y="854311"/>
            <a:ext cx="1421767" cy="1421767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Google Shape;417;p65"/>
          <p:cNvPicPr preferRelativeResize="0"/>
          <p:nvPr/>
        </p:nvPicPr>
        <p:blipFill rotWithShape="1">
          <a:blip r:embed="rId11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14402" y="854510"/>
            <a:ext cx="1050325" cy="142176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65"/>
          <p:cNvPicPr preferRelativeResize="0"/>
          <p:nvPr/>
        </p:nvPicPr>
        <p:blipFill rotWithShape="1">
          <a:blip r:embed="rId12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85467" y="824711"/>
            <a:ext cx="2632903" cy="1480964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65"/>
          <p:cNvPicPr preferRelativeResize="0"/>
          <p:nvPr/>
        </p:nvPicPr>
        <p:blipFill rotWithShape="1">
          <a:blip r:embed="rId13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34367" y="4835344"/>
            <a:ext cx="1702300" cy="1295633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p65"/>
          <p:cNvPicPr preferRelativeResize="0"/>
          <p:nvPr/>
        </p:nvPicPr>
        <p:blipFill rotWithShape="1">
          <a:blip r:embed="rId14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7233" y="824712"/>
            <a:ext cx="1481400" cy="1481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" name="Google Shape;421;p65"/>
          <p:cNvPicPr preferRelativeResize="0"/>
          <p:nvPr/>
        </p:nvPicPr>
        <p:blipFill rotWithShape="1">
          <a:blip r:embed="rId15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92667" y="4958644"/>
            <a:ext cx="2158468" cy="1120756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" name="Google Shape;422;p65"/>
          <p:cNvPicPr preferRelativeResize="0"/>
          <p:nvPr/>
        </p:nvPicPr>
        <p:blipFill rotWithShape="1">
          <a:blip r:embed="rId16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7800" y="2286177"/>
            <a:ext cx="1255400" cy="125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Google Shape;423;p65"/>
          <p:cNvPicPr preferRelativeResize="0"/>
          <p:nvPr/>
        </p:nvPicPr>
        <p:blipFill rotWithShape="1">
          <a:blip r:embed="rId17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42084" y="2286177"/>
            <a:ext cx="1255400" cy="125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p65"/>
          <p:cNvPicPr preferRelativeResize="0"/>
          <p:nvPr/>
        </p:nvPicPr>
        <p:blipFill rotWithShape="1">
          <a:blip r:embed="rId18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37083" y="2265326"/>
            <a:ext cx="1255400" cy="126376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p65"/>
          <p:cNvPicPr preferRelativeResize="0"/>
          <p:nvPr/>
        </p:nvPicPr>
        <p:blipFill rotWithShape="1">
          <a:blip r:embed="rId19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66617" y="2286177"/>
            <a:ext cx="1332696" cy="1332696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65"/>
          <p:cNvPicPr preferRelativeResize="0"/>
          <p:nvPr/>
        </p:nvPicPr>
        <p:blipFill rotWithShape="1">
          <a:blip r:embed="rId20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35700" y="2280243"/>
            <a:ext cx="1255400" cy="125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65"/>
          <p:cNvPicPr preferRelativeResize="0"/>
          <p:nvPr/>
        </p:nvPicPr>
        <p:blipFill rotWithShape="1">
          <a:blip r:embed="rId21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575067" y="3732444"/>
            <a:ext cx="1255400" cy="1167511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" name="Google Shape;428;p65"/>
          <p:cNvPicPr preferRelativeResize="0"/>
          <p:nvPr/>
        </p:nvPicPr>
        <p:blipFill rotWithShape="1">
          <a:blip r:embed="rId22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84071" y="2454003"/>
            <a:ext cx="923784" cy="1421767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p65"/>
          <p:cNvPicPr preferRelativeResize="0"/>
          <p:nvPr/>
        </p:nvPicPr>
        <p:blipFill rotWithShape="1">
          <a:blip r:embed="rId23">
            <a:alphaModFix/>
          </a:blip>
          <a:srcRect/>
          <a:stretch/>
        </p:blipFill>
        <p:spPr>
          <a:xfrm>
            <a:off x="9067501" y="2237443"/>
            <a:ext cx="1332700" cy="1485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p65"/>
          <p:cNvPicPr preferRelativeResize="0"/>
          <p:nvPr/>
        </p:nvPicPr>
        <p:blipFill rotWithShape="1">
          <a:blip r:embed="rId24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385635" y="2305859"/>
            <a:ext cx="1564152" cy="1349067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p65"/>
          <p:cNvPicPr preferRelativeResize="0"/>
          <p:nvPr/>
        </p:nvPicPr>
        <p:blipFill rotWithShape="1">
          <a:blip r:embed="rId25">
            <a:alphaModFix/>
          </a:blip>
          <a:srcRect/>
          <a:stretch/>
        </p:blipFill>
        <p:spPr>
          <a:xfrm>
            <a:off x="1674567" y="3622944"/>
            <a:ext cx="1050333" cy="1285583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p65"/>
          <p:cNvPicPr preferRelativeResize="0"/>
          <p:nvPr/>
        </p:nvPicPr>
        <p:blipFill rotWithShape="1">
          <a:blip r:embed="rId26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7999" y="3643177"/>
            <a:ext cx="1255400" cy="125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Google Shape;433;p65"/>
          <p:cNvPicPr preferRelativeResize="0"/>
          <p:nvPr/>
        </p:nvPicPr>
        <p:blipFill rotWithShape="1">
          <a:blip r:embed="rId27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969232" y="4181875"/>
            <a:ext cx="923800" cy="179593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Google Shape;434;p65"/>
          <p:cNvPicPr preferRelativeResize="0"/>
          <p:nvPr/>
        </p:nvPicPr>
        <p:blipFill rotWithShape="1">
          <a:blip r:embed="rId28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96067" y="3666810"/>
            <a:ext cx="1255400" cy="125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p65"/>
          <p:cNvPicPr preferRelativeResize="0"/>
          <p:nvPr/>
        </p:nvPicPr>
        <p:blipFill rotWithShape="1">
          <a:blip r:embed="rId29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40752" y="3527643"/>
            <a:ext cx="845281" cy="1349067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Google Shape;436;p65"/>
          <p:cNvPicPr preferRelativeResize="0"/>
          <p:nvPr/>
        </p:nvPicPr>
        <p:blipFill rotWithShape="1">
          <a:blip r:embed="rId30">
            <a:alphaModFix/>
          </a:blip>
          <a:srcRect/>
          <a:stretch/>
        </p:blipFill>
        <p:spPr>
          <a:xfrm>
            <a:off x="5278866" y="3931276"/>
            <a:ext cx="2881013" cy="1044933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" name="Google Shape;437;p65"/>
          <p:cNvPicPr preferRelativeResize="0"/>
          <p:nvPr/>
        </p:nvPicPr>
        <p:blipFill rotWithShape="1">
          <a:blip r:embed="rId31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18067" y="3645977"/>
            <a:ext cx="1255400" cy="125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p65"/>
          <p:cNvPicPr preferRelativeResize="0"/>
          <p:nvPr/>
        </p:nvPicPr>
        <p:blipFill rotWithShape="1">
          <a:blip r:embed="rId32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62402" y="1958110"/>
            <a:ext cx="1020317" cy="198956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p65"/>
          <p:cNvPicPr preferRelativeResize="0"/>
          <p:nvPr/>
        </p:nvPicPr>
        <p:blipFill rotWithShape="1">
          <a:blip r:embed="rId33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01667" y="899794"/>
            <a:ext cx="1332700" cy="8662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>
            <a:extLst>
              <a:ext uri="{FF2B5EF4-FFF2-40B4-BE49-F238E27FC236}">
                <a16:creationId xmlns:a16="http://schemas.microsoft.com/office/drawing/2014/main" id="{7F30CABD-617D-43B4-AECC-275A624D9D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76"/>
            <a:ext cx="12192000" cy="7697806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B4A99291-F580-4D19-AA23-0D914DF6F4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42552"/>
            <a:ext cx="9144000" cy="2543175"/>
          </a:xfrm>
        </p:spPr>
        <p:txBody>
          <a:bodyPr/>
          <a:lstStyle/>
          <a:p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Let’s get started!</a:t>
            </a:r>
          </a:p>
          <a:p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51BA85FA-042A-4660-BA93-D0BD927C40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42845" y="1501693"/>
            <a:ext cx="3506312" cy="219247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D3705D99-BE73-45DD-AA98-924817E3D90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576887" y="-989821"/>
            <a:ext cx="1400175" cy="752475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34FA6A0C-A090-4EB8-9CE0-9A93332171B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54180" y="5861827"/>
            <a:ext cx="1809750" cy="7239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4862561C-B6EE-41DD-9AD7-47BDF3C0B18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878890" y="5732517"/>
            <a:ext cx="3031488" cy="853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7126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83B208D-2FF5-4A49-BCC7-73A937320EB0}"/>
              </a:ext>
            </a:extLst>
          </p:cNvPr>
          <p:cNvSpPr txBox="1"/>
          <p:nvPr/>
        </p:nvSpPr>
        <p:spPr>
          <a:xfrm>
            <a:off x="2478413" y="1639066"/>
            <a:ext cx="72351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/>
              <a:t>https://github.com/crstnbr/WorkshopWizard.jl</a:t>
            </a:r>
            <a:endParaRPr lang="en-US" sz="4400" b="1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DE770711-29EF-4CDD-9333-BD55EF5AD6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21212" y="416746"/>
            <a:ext cx="1222320" cy="12223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16A9530-8D8C-45FF-AF99-E1090384B4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5445" y="2916746"/>
            <a:ext cx="8718700" cy="31620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362478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83B208D-2FF5-4A49-BCC7-73A937320EB0}"/>
              </a:ext>
            </a:extLst>
          </p:cNvPr>
          <p:cNvSpPr txBox="1"/>
          <p:nvPr/>
        </p:nvSpPr>
        <p:spPr>
          <a:xfrm>
            <a:off x="5041360" y="1811007"/>
            <a:ext cx="21092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/>
              <a:t>In a Terminal</a:t>
            </a:r>
            <a:endParaRPr lang="en-US" sz="4400" b="1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DAD37D95-C5B8-41A0-9731-FC852392D9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9400667"/>
              </p:ext>
            </p:extLst>
          </p:nvPr>
        </p:nvGraphicFramePr>
        <p:xfrm>
          <a:off x="2029272" y="2751873"/>
          <a:ext cx="8133456" cy="1828800"/>
        </p:xfrm>
        <a:graphic>
          <a:graphicData uri="http://schemas.openxmlformats.org/drawingml/2006/table">
            <a:tbl>
              <a:tblPr/>
              <a:tblGrid>
                <a:gridCol w="8133456">
                  <a:extLst>
                    <a:ext uri="{9D8B030D-6E8A-4147-A177-3AD203B41FA5}">
                      <a16:colId xmlns:a16="http://schemas.microsoft.com/office/drawing/2014/main" val="49064969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2400" b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git clone https://github.com/crstnbr/JuliaOulu20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72578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endParaRPr lang="en-US" sz="240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18000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2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cd JuliaOulu20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71234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endParaRPr lang="en-US" sz="240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43319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240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julia</a:t>
                      </a:r>
                      <a:r>
                        <a:rPr lang="en-US" sz="2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install.jl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4746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713153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3A73E2-04F2-4BA1-8171-9F38922BA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dirty="0"/>
              <a:t>Interactive part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38883042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17FED3-BC92-4DB1-9DD2-2C62C6D241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0942" y="3429000"/>
            <a:ext cx="7766370" cy="2012998"/>
          </a:xfrm>
        </p:spPr>
        <p:txBody>
          <a:bodyPr/>
          <a:lstStyle/>
          <a:p>
            <a:r>
              <a:rPr lang="en-US"/>
              <a:t>This workshop will be </a:t>
            </a:r>
            <a:r>
              <a:rPr lang="en-US" b="1"/>
              <a:t>opinionated</a:t>
            </a:r>
            <a:r>
              <a:rPr lang="en-US"/>
              <a:t>!</a:t>
            </a:r>
          </a:p>
          <a:p>
            <a:r>
              <a:rPr lang="en-US"/>
              <a:t>This workshop will be </a:t>
            </a:r>
            <a:r>
              <a:rPr lang="en-US" b="1"/>
              <a:t>incomplete</a:t>
            </a:r>
            <a:r>
              <a:rPr lang="en-US"/>
              <a:t>!</a:t>
            </a:r>
          </a:p>
          <a:p>
            <a:r>
              <a:rPr lang="en-US"/>
              <a:t>The topics will (likely) be too easy and too difficult!</a:t>
            </a:r>
          </a:p>
          <a:p>
            <a:r>
              <a:rPr lang="en-US"/>
              <a:t>There are other great languages out there!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8E81015-CA79-48CF-985D-DFC4A117050D}"/>
              </a:ext>
            </a:extLst>
          </p:cNvPr>
          <p:cNvGrpSpPr/>
          <p:nvPr/>
        </p:nvGrpSpPr>
        <p:grpSpPr>
          <a:xfrm>
            <a:off x="5170476" y="878321"/>
            <a:ext cx="1851048" cy="2192978"/>
            <a:chOff x="4825048" y="674675"/>
            <a:chExt cx="2194833" cy="2600270"/>
          </a:xfrm>
        </p:grpSpPr>
        <p:pic>
          <p:nvPicPr>
            <p:cNvPr id="2052" name="Picture 4" descr="Image result for disclaimer symbol">
              <a:extLst>
                <a:ext uri="{FF2B5EF4-FFF2-40B4-BE49-F238E27FC236}">
                  <a16:creationId xmlns:a16="http://schemas.microsoft.com/office/drawing/2014/main" id="{BF52233B-E81A-4A3E-92BD-D457BEC96E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30078" y="674675"/>
              <a:ext cx="2184772" cy="21847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BC53981-B418-404B-8872-00C6A6EA21AB}"/>
                </a:ext>
              </a:extLst>
            </p:cNvPr>
            <p:cNvSpPr txBox="1"/>
            <p:nvPr/>
          </p:nvSpPr>
          <p:spPr>
            <a:xfrm>
              <a:off x="4825048" y="2628614"/>
              <a:ext cx="219483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600" b="1"/>
                <a:t>Disclaimer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800471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>
            <a:extLst>
              <a:ext uri="{FF2B5EF4-FFF2-40B4-BE49-F238E27FC236}">
                <a16:creationId xmlns:a16="http://schemas.microsoft.com/office/drawing/2014/main" id="{7F30CABD-617D-43B4-AECC-275A624D9D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76"/>
            <a:ext cx="12192000" cy="7697806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B4A99291-F580-4D19-AA23-0D914DF6F4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42552"/>
            <a:ext cx="9144000" cy="2543175"/>
          </a:xfrm>
        </p:spPr>
        <p:txBody>
          <a:bodyPr/>
          <a:lstStyle/>
          <a:p>
            <a:r>
              <a:rPr lang="en-US" sz="3200">
                <a:solidFill>
                  <a:schemeClr val="bg1">
                    <a:lumMod val="95000"/>
                  </a:schemeClr>
                </a:solidFill>
              </a:rPr>
              <a:t>The Power of Language</a:t>
            </a:r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51BA85FA-042A-4660-BA93-D0BD927C40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42845" y="1501693"/>
            <a:ext cx="3506312" cy="219247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D3705D99-BE73-45DD-AA98-924817E3D90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576887" y="-989821"/>
            <a:ext cx="1400175" cy="752475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34FA6A0C-A090-4EB8-9CE0-9A93332171B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54180" y="5861827"/>
            <a:ext cx="1809750" cy="7239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4862561C-B6EE-41DD-9AD7-47BDF3C0B18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8890" y="5732517"/>
            <a:ext cx="3031488" cy="853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5974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4359</TotalTime>
  <Words>919</Words>
  <Application>Microsoft Office PowerPoint</Application>
  <PresentationFormat>Widescreen</PresentationFormat>
  <Paragraphs>689</Paragraphs>
  <Slides>47</Slides>
  <Notes>13</Notes>
  <HiddenSlides>5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5" baseType="lpstr">
      <vt:lpstr>Arial</vt:lpstr>
      <vt:lpstr>Calibri</vt:lpstr>
      <vt:lpstr>Calibri Light</vt:lpstr>
      <vt:lpstr>Cambria Math</vt:lpstr>
      <vt:lpstr>Consolas</vt:lpstr>
      <vt:lpstr>Inconsolata</vt:lpstr>
      <vt:lpstr>Source Sans Pro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Interactive part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Historical precedent</vt:lpstr>
      <vt:lpstr>What does science need from a programming language?</vt:lpstr>
      <vt:lpstr>What does science need from a programming language?</vt:lpstr>
      <vt:lpstr>There’s a plethora of programming languages</vt:lpstr>
      <vt:lpstr>There’s a plethora of programming languages</vt:lpstr>
      <vt:lpstr>There’s a plethora of programming languages</vt:lpstr>
      <vt:lpstr>There’s a plethora of programming languages</vt:lpstr>
      <vt:lpstr>There’s a plethora of programming languages</vt:lpstr>
      <vt:lpstr>There’s a plethora of programming languages</vt:lpstr>
      <vt:lpstr>The “two language problem”</vt:lpstr>
      <vt:lpstr>The “two language problem”</vt:lpstr>
      <vt:lpstr>The “two language problem”</vt:lpstr>
      <vt:lpstr>The “two language problem”</vt:lpstr>
      <vt:lpstr>PowerPoint Presentation</vt:lpstr>
      <vt:lpstr>What do we want from a PL?</vt:lpstr>
      <vt:lpstr>What do we want from a PL?</vt:lpstr>
      <vt:lpstr>What do we want from a PL?</vt:lpstr>
      <vt:lpstr>What do we want from a PL?</vt:lpstr>
      <vt:lpstr>PowerPoint Presentation</vt:lpstr>
      <vt:lpstr>Expressive &amp; fast</vt:lpstr>
      <vt:lpstr>Free and open source</vt:lpstr>
      <vt:lpstr>Inviting</vt:lpstr>
      <vt:lpstr>How old is Julia?</vt:lpstr>
      <vt:lpstr>Julia                     stars</vt:lpstr>
      <vt:lpstr>A global community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Carsten Bauer</dc:creator>
  <cp:lastModifiedBy>Carsten Bauer</cp:lastModifiedBy>
  <cp:revision>148</cp:revision>
  <cp:lastPrinted>2020-02-02T14:49:16Z</cp:lastPrinted>
  <dcterms:created xsi:type="dcterms:W3CDTF">2019-07-10T15:35:39Z</dcterms:created>
  <dcterms:modified xsi:type="dcterms:W3CDTF">2020-02-04T13:00:23Z</dcterms:modified>
</cp:coreProperties>
</file>